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compatMode="1" saveSubsetFonts="1">
  <p:sldMasterIdLst>
    <p:sldMasterId id="2147483648" r:id="rId1"/>
  </p:sldMasterIdLst>
  <p:notesMasterIdLst>
    <p:notesMasterId r:id="rId28"/>
  </p:notesMasterIdLst>
  <p:handoutMasterIdLst>
    <p:handoutMasterId r:id="rId29"/>
  </p:handoutMasterIdLst>
  <p:sldIdLst>
    <p:sldId id="273" r:id="rId2"/>
    <p:sldId id="265" r:id="rId3"/>
    <p:sldId id="307" r:id="rId4"/>
    <p:sldId id="287" r:id="rId5"/>
    <p:sldId id="308" r:id="rId6"/>
    <p:sldId id="309" r:id="rId7"/>
    <p:sldId id="324" r:id="rId8"/>
    <p:sldId id="303" r:id="rId9"/>
    <p:sldId id="310" r:id="rId10"/>
    <p:sldId id="322" r:id="rId11"/>
    <p:sldId id="323" r:id="rId12"/>
    <p:sldId id="305" r:id="rId13"/>
    <p:sldId id="311" r:id="rId14"/>
    <p:sldId id="326" r:id="rId15"/>
    <p:sldId id="327" r:id="rId16"/>
    <p:sldId id="313" r:id="rId17"/>
    <p:sldId id="325" r:id="rId18"/>
    <p:sldId id="312" r:id="rId19"/>
    <p:sldId id="315" r:id="rId20"/>
    <p:sldId id="316" r:id="rId21"/>
    <p:sldId id="317" r:id="rId22"/>
    <p:sldId id="318" r:id="rId23"/>
    <p:sldId id="319" r:id="rId24"/>
    <p:sldId id="320" r:id="rId25"/>
    <p:sldId id="282" r:id="rId26"/>
    <p:sldId id="299" r:id="rId27"/>
  </p:sldIdLst>
  <p:sldSz cx="9144000" cy="6858000" type="screen4x3"/>
  <p:notesSz cx="6858000" cy="9144000"/>
  <p:defaultTex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017"/>
    <p:restoredTop sz="94637"/>
  </p:normalViewPr>
  <p:slideViewPr>
    <p:cSldViewPr snapToGrid="0">
      <p:cViewPr varScale="1">
        <p:scale>
          <a:sx n="108" d="100"/>
          <a:sy n="108" d="100"/>
        </p:scale>
        <p:origin x="1224" y="192"/>
      </p:cViewPr>
      <p:guideLst>
        <p:guide orient="horz" pos="2160"/>
        <p:guide pos="2880"/>
      </p:guideLst>
    </p:cSldViewPr>
  </p:slideViewPr>
  <p:notesTextViewPr>
    <p:cViewPr>
      <p:scale>
        <a:sx n="100" d="100"/>
        <a:sy n="100" d="100"/>
      </p:scale>
      <p:origin x="0" y="0"/>
    </p:cViewPr>
  </p:notesTextViewPr>
  <p:notesViewPr>
    <p:cSldViewPr snapToGrid="0">
      <p:cViewPr varScale="1">
        <p:scale>
          <a:sx n="63" d="100"/>
          <a:sy n="63" d="100"/>
        </p:scale>
        <p:origin x="-2490" y="-120"/>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E436266-F2C0-004C-ADB5-A38F9AA15A7D}"/>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ea typeface="+mn-ea"/>
              </a:defRPr>
            </a:lvl1pPr>
          </a:lstStyle>
          <a:p>
            <a:pPr>
              <a:defRPr/>
            </a:pPr>
            <a:endParaRPr lang="en-GB"/>
          </a:p>
        </p:txBody>
      </p:sp>
      <p:sp>
        <p:nvSpPr>
          <p:cNvPr id="3" name="Date Placeholder 2">
            <a:extLst>
              <a:ext uri="{FF2B5EF4-FFF2-40B4-BE49-F238E27FC236}">
                <a16:creationId xmlns:a16="http://schemas.microsoft.com/office/drawing/2014/main" id="{2286423B-3C26-8D40-9C21-75E5606CF407}"/>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F9BF73CB-CE1E-E540-8A9E-7E9A39D05700}" type="datetimeFigureOut">
              <a:rPr lang="en-GB" altLang="en-US"/>
              <a:pPr>
                <a:defRPr/>
              </a:pPr>
              <a:t>28/08/2019</a:t>
            </a:fld>
            <a:endParaRPr lang="en-GB" altLang="en-US"/>
          </a:p>
        </p:txBody>
      </p:sp>
      <p:sp>
        <p:nvSpPr>
          <p:cNvPr id="4" name="Footer Placeholder 3">
            <a:extLst>
              <a:ext uri="{FF2B5EF4-FFF2-40B4-BE49-F238E27FC236}">
                <a16:creationId xmlns:a16="http://schemas.microsoft.com/office/drawing/2014/main" id="{A331A173-27BE-BF4A-99E3-3E6E8C78071E}"/>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ea typeface="+mn-ea"/>
              </a:defRPr>
            </a:lvl1pPr>
          </a:lstStyle>
          <a:p>
            <a:pPr>
              <a:defRPr/>
            </a:pPr>
            <a:endParaRPr lang="en-GB"/>
          </a:p>
        </p:txBody>
      </p:sp>
      <p:sp>
        <p:nvSpPr>
          <p:cNvPr id="5" name="Slide Number Placeholder 4">
            <a:extLst>
              <a:ext uri="{FF2B5EF4-FFF2-40B4-BE49-F238E27FC236}">
                <a16:creationId xmlns:a16="http://schemas.microsoft.com/office/drawing/2014/main" id="{0BE6F3F5-6FCC-174F-B7C4-9F0B20217D4E}"/>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E577E250-2541-FB4F-9E94-099506C223F8}"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889DCFDF-BE8C-234F-B348-3A9F10B7BC20}"/>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mn-ea"/>
              </a:defRPr>
            </a:lvl1pPr>
          </a:lstStyle>
          <a:p>
            <a:pPr>
              <a:defRPr/>
            </a:pPr>
            <a:endParaRPr lang="en-GB"/>
          </a:p>
        </p:txBody>
      </p:sp>
      <p:sp>
        <p:nvSpPr>
          <p:cNvPr id="3075" name="Rectangle 3">
            <a:extLst>
              <a:ext uri="{FF2B5EF4-FFF2-40B4-BE49-F238E27FC236}">
                <a16:creationId xmlns:a16="http://schemas.microsoft.com/office/drawing/2014/main" id="{CCD532AF-319E-5F42-8F9E-921214702086}"/>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mn-ea"/>
              </a:defRPr>
            </a:lvl1pPr>
          </a:lstStyle>
          <a:p>
            <a:pPr>
              <a:defRPr/>
            </a:pPr>
            <a:endParaRPr lang="en-GB"/>
          </a:p>
        </p:txBody>
      </p:sp>
      <p:sp>
        <p:nvSpPr>
          <p:cNvPr id="27652" name="Rectangle 4">
            <a:extLst>
              <a:ext uri="{FF2B5EF4-FFF2-40B4-BE49-F238E27FC236}">
                <a16:creationId xmlns:a16="http://schemas.microsoft.com/office/drawing/2014/main" id="{8AC094CB-5AA8-5D49-963A-6E93D156DB81}"/>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a:extLst>
              <a:ext uri="{FF2B5EF4-FFF2-40B4-BE49-F238E27FC236}">
                <a16:creationId xmlns:a16="http://schemas.microsoft.com/office/drawing/2014/main" id="{0C4BFAF8-8702-254B-9770-1BF224B99D0E}"/>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078" name="Rectangle 6">
            <a:extLst>
              <a:ext uri="{FF2B5EF4-FFF2-40B4-BE49-F238E27FC236}">
                <a16:creationId xmlns:a16="http://schemas.microsoft.com/office/drawing/2014/main" id="{7C2D490E-788D-9847-BD59-72CCE105E4EF}"/>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mn-ea"/>
              </a:defRPr>
            </a:lvl1pPr>
          </a:lstStyle>
          <a:p>
            <a:pPr>
              <a:defRPr/>
            </a:pPr>
            <a:endParaRPr lang="en-GB"/>
          </a:p>
        </p:txBody>
      </p:sp>
      <p:sp>
        <p:nvSpPr>
          <p:cNvPr id="3079" name="Rectangle 7">
            <a:extLst>
              <a:ext uri="{FF2B5EF4-FFF2-40B4-BE49-F238E27FC236}">
                <a16:creationId xmlns:a16="http://schemas.microsoft.com/office/drawing/2014/main" id="{FCFE0A9F-55D1-554B-BF44-EECD2B23D90A}"/>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52FA4B6C-4E39-C048-9EA5-3CBE2493F2A0}"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a:extLst>
              <a:ext uri="{FF2B5EF4-FFF2-40B4-BE49-F238E27FC236}">
                <a16:creationId xmlns:a16="http://schemas.microsoft.com/office/drawing/2014/main" id="{96BE9170-9254-164F-BC1C-99C3C22DA3D8}"/>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77BBBB8-72FA-3246-B2D4-2E89DE35B168}" type="slidenum">
              <a:rPr lang="en-GB" altLang="en-US" smtClean="0"/>
              <a:pPr>
                <a:spcBef>
                  <a:spcPct val="0"/>
                </a:spcBef>
              </a:pPr>
              <a:t>2</a:t>
            </a:fld>
            <a:endParaRPr lang="en-GB" altLang="en-US"/>
          </a:p>
        </p:txBody>
      </p:sp>
      <p:sp>
        <p:nvSpPr>
          <p:cNvPr id="31746" name="Rectangle 2">
            <a:extLst>
              <a:ext uri="{FF2B5EF4-FFF2-40B4-BE49-F238E27FC236}">
                <a16:creationId xmlns:a16="http://schemas.microsoft.com/office/drawing/2014/main" id="{CB9315EA-CD72-9645-AB63-648399CBA4E4}"/>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FA76E8DE-3BF0-CA42-A4F1-D76BB1BD38B1}"/>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US" dirty="0">
                <a:ea typeface="ＭＳ Ｐゴシック" charset="0"/>
              </a:rPr>
              <a:t> http://</a:t>
            </a:r>
            <a:r>
              <a:rPr lang="en-US" dirty="0" err="1">
                <a:ea typeface="ＭＳ Ｐゴシック" charset="0"/>
              </a:rPr>
              <a:t>www.mayoclinic.org</a:t>
            </a:r>
            <a:r>
              <a:rPr lang="en-US" dirty="0">
                <a:ea typeface="ＭＳ Ｐゴシック" charset="0"/>
              </a:rPr>
              <a:t>/diseases-conditions/diabetes/basics/definition/con-20033091</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a:extLst>
              <a:ext uri="{FF2B5EF4-FFF2-40B4-BE49-F238E27FC236}">
                <a16:creationId xmlns:a16="http://schemas.microsoft.com/office/drawing/2014/main" id="{F4F5E452-DB7D-624A-8460-4AD9D712AD1E}"/>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92958184-3B05-A941-811C-1A6401271A46}" type="slidenum">
              <a:rPr lang="en-GB" altLang="en-US" smtClean="0"/>
              <a:pPr>
                <a:spcBef>
                  <a:spcPct val="0"/>
                </a:spcBef>
              </a:pPr>
              <a:t>3</a:t>
            </a:fld>
            <a:endParaRPr lang="en-GB" altLang="en-US"/>
          </a:p>
        </p:txBody>
      </p:sp>
      <p:sp>
        <p:nvSpPr>
          <p:cNvPr id="33794" name="Rectangle 2">
            <a:extLst>
              <a:ext uri="{FF2B5EF4-FFF2-40B4-BE49-F238E27FC236}">
                <a16:creationId xmlns:a16="http://schemas.microsoft.com/office/drawing/2014/main" id="{1D623BB4-324B-3846-8C18-FE9E84AC54F8}"/>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FA76E8DE-3BF0-CA42-A4F1-D76BB1BD38B1}"/>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US" dirty="0">
                <a:ea typeface="ＭＳ Ｐゴシック" charset="0"/>
              </a:rPr>
              <a:t> http://</a:t>
            </a:r>
            <a:r>
              <a:rPr lang="en-US" dirty="0" err="1">
                <a:ea typeface="ＭＳ Ｐゴシック" charset="0"/>
              </a:rPr>
              <a:t>www.mayoclinic.org</a:t>
            </a:r>
            <a:r>
              <a:rPr lang="en-US" dirty="0">
                <a:ea typeface="ＭＳ Ｐゴシック" charset="0"/>
              </a:rPr>
              <a:t>/diseases-conditions/diabetes/basics/definition/con-20033091</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C569F6D9-84FD-FA4F-8261-33F855A0A615}"/>
              </a:ext>
            </a:extLst>
          </p:cNvPr>
          <p:cNvSpPr>
            <a:spLocks noGrp="1" noRot="1" noChangeAspect="1" noChangeArrowheads="1" noTextEdit="1"/>
          </p:cNvSpPr>
          <p:nvPr>
            <p:ph type="sldImg"/>
          </p:nvPr>
        </p:nvSpPr>
        <p:spPr>
          <a:ln/>
        </p:spPr>
      </p:sp>
      <p:sp>
        <p:nvSpPr>
          <p:cNvPr id="35842" name="Notes Placeholder 2">
            <a:extLst>
              <a:ext uri="{FF2B5EF4-FFF2-40B4-BE49-F238E27FC236}">
                <a16:creationId xmlns:a16="http://schemas.microsoft.com/office/drawing/2014/main" id="{7650C66A-DE12-4A47-891C-53426B9142CB}"/>
              </a:ext>
            </a:extLst>
          </p:cNvPr>
          <p:cNvSpPr>
            <a:spLocks noGrp="1" noChangeArrowheads="1"/>
          </p:cNvSpPr>
          <p:nvPr>
            <p:ph type="body" idx="1"/>
          </p:nvPr>
        </p:nvSpPr>
        <p:spPr>
          <a:noFill/>
        </p:spPr>
        <p:txBody>
          <a:bodyPr/>
          <a:lstStyle/>
          <a:p>
            <a:r>
              <a:rPr lang="en-US" altLang="en-US">
                <a:latin typeface="Arial" panose="020B0604020202020204" pitchFamily="34" charset="0"/>
              </a:rPr>
              <a:t>http://www.cdc.gov/diabetes/home/</a:t>
            </a:r>
          </a:p>
        </p:txBody>
      </p:sp>
      <p:sp>
        <p:nvSpPr>
          <p:cNvPr id="35843" name="Slide Number Placeholder 3">
            <a:extLst>
              <a:ext uri="{FF2B5EF4-FFF2-40B4-BE49-F238E27FC236}">
                <a16:creationId xmlns:a16="http://schemas.microsoft.com/office/drawing/2014/main" id="{239A98BE-A4C2-7242-9FBC-57119C83CD2F}"/>
              </a:ext>
            </a:extLst>
          </p:cNvPr>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D9C3AF17-513B-3C40-822E-E7DF402D2066}" type="slidenum">
              <a:rPr lang="en-GB" altLang="en-US" smtClean="0"/>
              <a:pPr>
                <a:spcBef>
                  <a:spcPct val="0"/>
                </a:spcBef>
              </a:pPr>
              <a:t>4</a:t>
            </a:fld>
            <a:endParaRPr lang="en-GB"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a:extLst>
              <a:ext uri="{FF2B5EF4-FFF2-40B4-BE49-F238E27FC236}">
                <a16:creationId xmlns:a16="http://schemas.microsoft.com/office/drawing/2014/main" id="{2EE0BA2C-F711-3640-8A67-80303A5CFE5C}"/>
              </a:ext>
            </a:extLst>
          </p:cNvPr>
          <p:cNvSpPr>
            <a:spLocks noGrp="1" noRot="1" noChangeAspect="1" noChangeArrowheads="1" noTextEdit="1"/>
          </p:cNvSpPr>
          <p:nvPr>
            <p:ph type="sldImg"/>
          </p:nvPr>
        </p:nvSpPr>
        <p:spPr>
          <a:ln/>
        </p:spPr>
      </p:sp>
      <p:sp>
        <p:nvSpPr>
          <p:cNvPr id="37890" name="Notes Placeholder 2">
            <a:extLst>
              <a:ext uri="{FF2B5EF4-FFF2-40B4-BE49-F238E27FC236}">
                <a16:creationId xmlns:a16="http://schemas.microsoft.com/office/drawing/2014/main" id="{FE3ABEF9-C08D-D34E-980C-20A0DA20EE32}"/>
              </a:ext>
            </a:extLst>
          </p:cNvPr>
          <p:cNvSpPr>
            <a:spLocks noGrp="1" noChangeArrowheads="1"/>
          </p:cNvSpPr>
          <p:nvPr>
            <p:ph type="body" idx="1"/>
          </p:nvPr>
        </p:nvSpPr>
        <p:spPr>
          <a:noFill/>
        </p:spPr>
        <p:txBody>
          <a:bodyPr/>
          <a:lstStyle/>
          <a:p>
            <a:r>
              <a:rPr lang="en-US" altLang="en-US">
                <a:latin typeface="Arial" panose="020B0604020202020204" pitchFamily="34" charset="0"/>
              </a:rPr>
              <a:t>Notice the under-representation of young people in the dataset - given that type 2 diabetes is about nine times more prevalent than type 1 diabetes, and that type 2 diabetes typically affects the middle-aged and elderly, this observation bears explanation.</a:t>
            </a:r>
          </a:p>
          <a:p>
            <a:endParaRPr lang="en-US" altLang="en-US">
              <a:latin typeface="Arial" panose="020B0604020202020204" pitchFamily="34" charset="0"/>
            </a:endParaRPr>
          </a:p>
        </p:txBody>
      </p:sp>
      <p:sp>
        <p:nvSpPr>
          <p:cNvPr id="37891" name="Slide Number Placeholder 3">
            <a:extLst>
              <a:ext uri="{FF2B5EF4-FFF2-40B4-BE49-F238E27FC236}">
                <a16:creationId xmlns:a16="http://schemas.microsoft.com/office/drawing/2014/main" id="{71697669-E001-1B41-A4C8-E3354D0C76F5}"/>
              </a:ext>
            </a:extLst>
          </p:cNvPr>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8E075FE1-AE66-1348-B074-A305C08908DF}" type="slidenum">
              <a:rPr lang="en-GB" altLang="en-US" smtClean="0"/>
              <a:pPr>
                <a:spcBef>
                  <a:spcPct val="0"/>
                </a:spcBef>
              </a:pPr>
              <a:t>5</a:t>
            </a:fld>
            <a:endParaRPr lang="en-GB"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a:extLst>
              <a:ext uri="{FF2B5EF4-FFF2-40B4-BE49-F238E27FC236}">
                <a16:creationId xmlns:a16="http://schemas.microsoft.com/office/drawing/2014/main" id="{0AD48031-C2F0-7649-900E-82DF8994B1B3}"/>
              </a:ext>
            </a:extLst>
          </p:cNvPr>
          <p:cNvSpPr>
            <a:spLocks noGrp="1" noRot="1" noChangeAspect="1" noChangeArrowheads="1" noTextEdit="1"/>
          </p:cNvSpPr>
          <p:nvPr>
            <p:ph type="sldImg"/>
          </p:nvPr>
        </p:nvSpPr>
        <p:spPr>
          <a:ln/>
        </p:spPr>
      </p:sp>
      <p:sp>
        <p:nvSpPr>
          <p:cNvPr id="39938" name="Notes Placeholder 2">
            <a:extLst>
              <a:ext uri="{FF2B5EF4-FFF2-40B4-BE49-F238E27FC236}">
                <a16:creationId xmlns:a16="http://schemas.microsoft.com/office/drawing/2014/main" id="{B838C41E-5FB5-284A-B894-82A0B2FD472F}"/>
              </a:ext>
            </a:extLst>
          </p:cNvPr>
          <p:cNvSpPr>
            <a:spLocks noGrp="1" noChangeArrowheads="1"/>
          </p:cNvSpPr>
          <p:nvPr>
            <p:ph type="body" idx="1"/>
          </p:nvPr>
        </p:nvSpPr>
        <p:spPr>
          <a:noFill/>
        </p:spPr>
        <p:txBody>
          <a:bodyPr/>
          <a:lstStyle/>
          <a:p>
            <a:r>
              <a:rPr lang="en-US" altLang="en-US">
                <a:latin typeface="Arial" panose="020B0604020202020204" pitchFamily="34" charset="0"/>
              </a:rPr>
              <a:t>http://www.cdc.gov/diabetes/home/</a:t>
            </a:r>
          </a:p>
        </p:txBody>
      </p:sp>
      <p:sp>
        <p:nvSpPr>
          <p:cNvPr id="39939" name="Slide Number Placeholder 3">
            <a:extLst>
              <a:ext uri="{FF2B5EF4-FFF2-40B4-BE49-F238E27FC236}">
                <a16:creationId xmlns:a16="http://schemas.microsoft.com/office/drawing/2014/main" id="{D3C94E9B-38DD-CA4A-9D1B-089F7B2CA559}"/>
              </a:ext>
            </a:extLst>
          </p:cNvPr>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098BE0A3-06CC-A142-92D4-0CA40154E872}" type="slidenum">
              <a:rPr lang="en-GB" altLang="en-US" smtClean="0"/>
              <a:pPr>
                <a:spcBef>
                  <a:spcPct val="0"/>
                </a:spcBef>
              </a:pPr>
              <a:t>6</a:t>
            </a:fld>
            <a:endParaRPr lang="en-GB"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2_Slide 1 Align Left">
    <p:spTree>
      <p:nvGrpSpPr>
        <p:cNvPr id="1" name=""/>
        <p:cNvGrpSpPr/>
        <p:nvPr/>
      </p:nvGrpSpPr>
      <p:grpSpPr>
        <a:xfrm>
          <a:off x="0" y="0"/>
          <a:ext cx="0" cy="0"/>
          <a:chOff x="0" y="0"/>
          <a:chExt cx="0" cy="0"/>
        </a:xfrm>
      </p:grpSpPr>
      <p:pic>
        <p:nvPicPr>
          <p:cNvPr id="4" name="Picture 7">
            <a:extLst>
              <a:ext uri="{FF2B5EF4-FFF2-40B4-BE49-F238E27FC236}">
                <a16:creationId xmlns:a16="http://schemas.microsoft.com/office/drawing/2014/main" id="{CAB60FD8-C78A-8D41-AD6D-0D72980167D9}"/>
              </a:ext>
            </a:extLst>
          </p:cNvPr>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46888" y="2140014"/>
            <a:ext cx="8229600" cy="1143000"/>
          </a:xfrm>
        </p:spPr>
        <p:txBody>
          <a:bodyPr/>
          <a:lstStyle>
            <a:lvl1pPr algn="l">
              <a:defRPr sz="3600" b="1"/>
            </a:lvl1pPr>
          </a:lstStyle>
          <a:p>
            <a:r>
              <a:rPr lang="en-US" dirty="0"/>
              <a:t>Click to edit Master title style</a:t>
            </a:r>
            <a:endParaRPr lang="en-GB" dirty="0"/>
          </a:p>
        </p:txBody>
      </p:sp>
      <p:sp>
        <p:nvSpPr>
          <p:cNvPr id="3" name="Content Placeholder 2"/>
          <p:cNvSpPr>
            <a:spLocks noGrp="1"/>
          </p:cNvSpPr>
          <p:nvPr>
            <p:ph idx="1"/>
          </p:nvPr>
        </p:nvSpPr>
        <p:spPr>
          <a:xfrm>
            <a:off x="246888" y="3049524"/>
            <a:ext cx="3566160" cy="758952"/>
          </a:xfrm>
        </p:spPr>
        <p:txBody>
          <a:bodyPr/>
          <a:lstStyle>
            <a:lvl1pPr marL="0" indent="0">
              <a:buNone/>
              <a:defRPr sz="2400" i="1"/>
            </a:lvl1pPr>
            <a:lvl2pPr>
              <a:defRPr sz="2000"/>
            </a:lvl2pPr>
            <a:lvl3pPr>
              <a:defRPr sz="1800"/>
            </a:lvl3pPr>
            <a:lvl4pPr>
              <a:defRPr sz="1600"/>
            </a:lvl4pPr>
            <a:lvl5pPr>
              <a:defRPr sz="1600"/>
            </a:lvl5pPr>
          </a:lstStyle>
          <a:p>
            <a:pPr lvl="0"/>
            <a:r>
              <a:rPr lang="en-US"/>
              <a:t>Click to edit Master text styles</a:t>
            </a:r>
          </a:p>
        </p:txBody>
      </p:sp>
    </p:spTree>
    <p:extLst>
      <p:ext uri="{BB962C8B-B14F-4D97-AF65-F5344CB8AC3E}">
        <p14:creationId xmlns:p14="http://schemas.microsoft.com/office/powerpoint/2010/main" val="2075010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_Slide 3 Align Cent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lvl1pPr algn="ctr">
              <a:defRPr/>
            </a:lvl1pPr>
            <a:lvl2pPr algn="ctr">
              <a:defRPr/>
            </a:lvl2pPr>
            <a:lvl3pPr algn="ctr">
              <a:defRPr/>
            </a:lvl3pPr>
            <a:lvl4pPr algn="ctr">
              <a:defRPr/>
            </a:lvl4pPr>
            <a:lvl5pPr algn="ct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4">
            <a:extLst>
              <a:ext uri="{FF2B5EF4-FFF2-40B4-BE49-F238E27FC236}">
                <a16:creationId xmlns:a16="http://schemas.microsoft.com/office/drawing/2014/main" id="{81DF1E6A-F3C2-F54B-8EC9-FBC55E006907}"/>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FDF0F74F-C845-7A41-850C-C50153AFAF26}"/>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DFDAE5AA-F665-1F4A-ABAC-9C1524937685}"/>
              </a:ext>
            </a:extLst>
          </p:cNvPr>
          <p:cNvSpPr>
            <a:spLocks noGrp="1" noChangeArrowheads="1"/>
          </p:cNvSpPr>
          <p:nvPr>
            <p:ph type="sldNum" sz="quarter" idx="12"/>
          </p:nvPr>
        </p:nvSpPr>
        <p:spPr>
          <a:ln/>
        </p:spPr>
        <p:txBody>
          <a:bodyPr/>
          <a:lstStyle>
            <a:lvl1pPr>
              <a:defRPr/>
            </a:lvl1pPr>
          </a:lstStyle>
          <a:p>
            <a:pPr>
              <a:defRPr/>
            </a:pPr>
            <a:fld id="{C32475A5-D6E4-CE46-921C-0D9CF6C1808B}" type="slidenum">
              <a:rPr lang="en-GB" altLang="en-US"/>
              <a:pPr>
                <a:defRPr/>
              </a:pPr>
              <a:t>‹#›</a:t>
            </a:fld>
            <a:endParaRPr lang="en-GB" altLang="en-US"/>
          </a:p>
        </p:txBody>
      </p:sp>
    </p:spTree>
    <p:extLst>
      <p:ext uri="{BB962C8B-B14F-4D97-AF65-F5344CB8AC3E}">
        <p14:creationId xmlns:p14="http://schemas.microsoft.com/office/powerpoint/2010/main" val="2087389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Slide Align Centre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lvl1pPr algn="ctr">
              <a:defRPr/>
            </a:lvl1pPr>
            <a:lvl2pPr algn="ctr">
              <a:defRPr/>
            </a:lvl2pPr>
            <a:lvl3pPr algn="ctr">
              <a:defRPr/>
            </a:lvl3pPr>
            <a:lvl4pPr algn="ctr">
              <a:defRPr/>
            </a:lvl4pPr>
            <a:lvl5pPr algn="ct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4">
            <a:extLst>
              <a:ext uri="{FF2B5EF4-FFF2-40B4-BE49-F238E27FC236}">
                <a16:creationId xmlns:a16="http://schemas.microsoft.com/office/drawing/2014/main" id="{9859711B-0FFA-8D49-A622-7AD0DB4B968E}"/>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4EB472AB-4661-4F48-BD7B-365BD318C5AD}"/>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9AE4942C-64B4-AC47-B52D-12D2D0052D83}"/>
              </a:ext>
            </a:extLst>
          </p:cNvPr>
          <p:cNvSpPr>
            <a:spLocks noGrp="1" noChangeArrowheads="1"/>
          </p:cNvSpPr>
          <p:nvPr>
            <p:ph type="sldNum" sz="quarter" idx="12"/>
          </p:nvPr>
        </p:nvSpPr>
        <p:spPr>
          <a:ln/>
        </p:spPr>
        <p:txBody>
          <a:bodyPr/>
          <a:lstStyle>
            <a:lvl1pPr>
              <a:defRPr/>
            </a:lvl1pPr>
          </a:lstStyle>
          <a:p>
            <a:pPr>
              <a:defRPr/>
            </a:pPr>
            <a:fld id="{B0FAF6BC-3EB2-0349-94CD-4E48BEBA9E1B}" type="slidenum">
              <a:rPr lang="en-GB" altLang="en-US"/>
              <a:pPr>
                <a:defRPr/>
              </a:pPr>
              <a:t>‹#›</a:t>
            </a:fld>
            <a:endParaRPr lang="en-GB" altLang="en-US"/>
          </a:p>
        </p:txBody>
      </p:sp>
    </p:spTree>
    <p:extLst>
      <p:ext uri="{BB962C8B-B14F-4D97-AF65-F5344CB8AC3E}">
        <p14:creationId xmlns:p14="http://schemas.microsoft.com/office/powerpoint/2010/main" val="4130055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1_Slide 2 Align Right">
    <p:spTree>
      <p:nvGrpSpPr>
        <p:cNvPr id="1" name=""/>
        <p:cNvGrpSpPr/>
        <p:nvPr/>
      </p:nvGrpSpPr>
      <p:grpSpPr>
        <a:xfrm>
          <a:off x="0" y="0"/>
          <a:ext cx="0" cy="0"/>
          <a:chOff x="0" y="0"/>
          <a:chExt cx="0" cy="0"/>
        </a:xfrm>
      </p:grpSpPr>
      <p:sp>
        <p:nvSpPr>
          <p:cNvPr id="2" name="Title 1"/>
          <p:cNvSpPr>
            <a:spLocks noGrp="1"/>
          </p:cNvSpPr>
          <p:nvPr>
            <p:ph type="title"/>
          </p:nvPr>
        </p:nvSpPr>
        <p:spPr>
          <a:xfrm>
            <a:off x="4719244" y="249307"/>
            <a:ext cx="3985816" cy="1143000"/>
          </a:xfrm>
        </p:spPr>
        <p:txBody>
          <a:bodyPr/>
          <a:lstStyle>
            <a:lvl1pPr algn="r">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lvl1pPr algn="r">
              <a:defRPr>
                <a:solidFill>
                  <a:schemeClr val="tx1"/>
                </a:solidFill>
              </a:defRPr>
            </a:lvl1pPr>
            <a:lvl2pPr algn="r">
              <a:defRPr>
                <a:solidFill>
                  <a:schemeClr val="tx1"/>
                </a:solidFill>
              </a:defRPr>
            </a:lvl2pPr>
            <a:lvl3pPr algn="r">
              <a:defRPr>
                <a:solidFill>
                  <a:schemeClr val="tx1"/>
                </a:solidFill>
              </a:defRPr>
            </a:lvl3pPr>
            <a:lvl4pPr algn="r">
              <a:defRPr>
                <a:solidFill>
                  <a:schemeClr val="tx1"/>
                </a:solidFill>
              </a:defRPr>
            </a:lvl4pPr>
            <a:lvl5pPr algn="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4">
            <a:extLst>
              <a:ext uri="{FF2B5EF4-FFF2-40B4-BE49-F238E27FC236}">
                <a16:creationId xmlns:a16="http://schemas.microsoft.com/office/drawing/2014/main" id="{220C2809-6939-9444-97E3-F4590A877B43}"/>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25C4B0D2-A650-E84E-83C9-97B9EB7216CB}"/>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1E738AF5-0AB8-D64E-B46A-109E4D58AC1A}"/>
              </a:ext>
            </a:extLst>
          </p:cNvPr>
          <p:cNvSpPr>
            <a:spLocks noGrp="1" noChangeArrowheads="1"/>
          </p:cNvSpPr>
          <p:nvPr>
            <p:ph type="sldNum" sz="quarter" idx="12"/>
          </p:nvPr>
        </p:nvSpPr>
        <p:spPr>
          <a:ln/>
        </p:spPr>
        <p:txBody>
          <a:bodyPr/>
          <a:lstStyle>
            <a:lvl1pPr>
              <a:defRPr/>
            </a:lvl1pPr>
          </a:lstStyle>
          <a:p>
            <a:pPr>
              <a:defRPr/>
            </a:pPr>
            <a:fld id="{5E5487AF-F022-C448-8F81-B8A9C80CF82A}" type="slidenum">
              <a:rPr lang="en-GB" altLang="en-US"/>
              <a:pPr>
                <a:defRPr/>
              </a:pPr>
              <a:t>‹#›</a:t>
            </a:fld>
            <a:endParaRPr lang="en-GB" altLang="en-US"/>
          </a:p>
        </p:txBody>
      </p:sp>
    </p:spTree>
    <p:extLst>
      <p:ext uri="{BB962C8B-B14F-4D97-AF65-F5344CB8AC3E}">
        <p14:creationId xmlns:p14="http://schemas.microsoft.com/office/powerpoint/2010/main" val="40003986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Slide 2 Align Righ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lvl1pPr algn="r">
              <a:defRPr/>
            </a:lvl1pPr>
            <a:lvl2pPr algn="r">
              <a:defRPr/>
            </a:lvl2pPr>
            <a:lvl3pPr algn="r">
              <a:defRPr/>
            </a:lvl3pPr>
            <a:lvl4pPr algn="r">
              <a:defRPr/>
            </a:lvl4pPr>
            <a:lvl5pPr algn="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4">
            <a:extLst>
              <a:ext uri="{FF2B5EF4-FFF2-40B4-BE49-F238E27FC236}">
                <a16:creationId xmlns:a16="http://schemas.microsoft.com/office/drawing/2014/main" id="{B0F759B2-9EB9-2C45-A6F3-328441D5B095}"/>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2C0AB14F-34DF-784B-9A53-DE08EF06B962}"/>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E69224D2-A184-B54F-AC61-82DA47C8B4C9}"/>
              </a:ext>
            </a:extLst>
          </p:cNvPr>
          <p:cNvSpPr>
            <a:spLocks noGrp="1" noChangeArrowheads="1"/>
          </p:cNvSpPr>
          <p:nvPr>
            <p:ph type="sldNum" sz="quarter" idx="12"/>
          </p:nvPr>
        </p:nvSpPr>
        <p:spPr>
          <a:ln/>
        </p:spPr>
        <p:txBody>
          <a:bodyPr/>
          <a:lstStyle>
            <a:lvl1pPr>
              <a:defRPr/>
            </a:lvl1pPr>
          </a:lstStyle>
          <a:p>
            <a:pPr>
              <a:defRPr/>
            </a:pPr>
            <a:fld id="{31B96C3E-3C0C-2545-AD21-9E7BFF0CEDD1}" type="slidenum">
              <a:rPr lang="en-GB" altLang="en-US"/>
              <a:pPr>
                <a:defRPr/>
              </a:pPr>
              <a:t>‹#›</a:t>
            </a:fld>
            <a:endParaRPr lang="en-GB" altLang="en-US"/>
          </a:p>
        </p:txBody>
      </p:sp>
    </p:spTree>
    <p:extLst>
      <p:ext uri="{BB962C8B-B14F-4D97-AF65-F5344CB8AC3E}">
        <p14:creationId xmlns:p14="http://schemas.microsoft.com/office/powerpoint/2010/main" val="36575489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Content Align Cent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lvl1pPr algn="ctr">
              <a:defRPr/>
            </a:lvl1pPr>
            <a:lvl2pPr algn="ctr">
              <a:defRPr/>
            </a:lvl2pPr>
            <a:lvl3pPr algn="ctr">
              <a:defRPr/>
            </a:lvl3pPr>
            <a:lvl4pPr algn="ctr">
              <a:defRPr/>
            </a:lvl4pPr>
            <a:lvl5pPr algn="ct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4">
            <a:extLst>
              <a:ext uri="{FF2B5EF4-FFF2-40B4-BE49-F238E27FC236}">
                <a16:creationId xmlns:a16="http://schemas.microsoft.com/office/drawing/2014/main" id="{57EF6F25-8F65-7245-AF72-C5F3AE59C496}"/>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673FEC7F-8BA9-A449-ADAB-612EDFDFD847}"/>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2DD6CDFD-790E-1B4D-947B-9B85FB702CB9}"/>
              </a:ext>
            </a:extLst>
          </p:cNvPr>
          <p:cNvSpPr>
            <a:spLocks noGrp="1" noChangeArrowheads="1"/>
          </p:cNvSpPr>
          <p:nvPr>
            <p:ph type="sldNum" sz="quarter" idx="12"/>
          </p:nvPr>
        </p:nvSpPr>
        <p:spPr>
          <a:ln/>
        </p:spPr>
        <p:txBody>
          <a:bodyPr/>
          <a:lstStyle>
            <a:lvl1pPr>
              <a:defRPr/>
            </a:lvl1pPr>
          </a:lstStyle>
          <a:p>
            <a:pPr>
              <a:defRPr/>
            </a:pPr>
            <a:fld id="{4E70E980-11E3-0543-8D3C-454CEEAEFC4B}" type="slidenum">
              <a:rPr lang="en-GB" altLang="en-US"/>
              <a:pPr>
                <a:defRPr/>
              </a:pPr>
              <a:t>‹#›</a:t>
            </a:fld>
            <a:endParaRPr lang="en-GB" altLang="en-US"/>
          </a:p>
        </p:txBody>
      </p:sp>
    </p:spTree>
    <p:extLst>
      <p:ext uri="{BB962C8B-B14F-4D97-AF65-F5344CB8AC3E}">
        <p14:creationId xmlns:p14="http://schemas.microsoft.com/office/powerpoint/2010/main" val="617362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C08A934-E542-2C4B-9E6B-210EB84350C0}"/>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0CC15DC7-706C-EB42-B184-2FFE9629327E}"/>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FA084232-FB8E-9447-B855-3A6A0219C8BF}"/>
              </a:ext>
            </a:extLst>
          </p:cNvPr>
          <p:cNvSpPr>
            <a:spLocks noGrp="1" noChangeArrowheads="1"/>
          </p:cNvSpPr>
          <p:nvPr>
            <p:ph type="sldNum" sz="quarter" idx="12"/>
          </p:nvPr>
        </p:nvSpPr>
        <p:spPr>
          <a:ln/>
        </p:spPr>
        <p:txBody>
          <a:bodyPr/>
          <a:lstStyle>
            <a:lvl1pPr>
              <a:defRPr/>
            </a:lvl1pPr>
          </a:lstStyle>
          <a:p>
            <a:pPr>
              <a:defRPr/>
            </a:pPr>
            <a:fld id="{62BF5E9F-5C7A-A34F-A204-1DAB23FFBD26}" type="slidenum">
              <a:rPr lang="en-GB" altLang="en-US"/>
              <a:pPr>
                <a:defRPr/>
              </a:pPr>
              <a:t>‹#›</a:t>
            </a:fld>
            <a:endParaRPr lang="en-GB" altLang="en-US"/>
          </a:p>
        </p:txBody>
      </p:sp>
    </p:spTree>
    <p:extLst>
      <p:ext uri="{BB962C8B-B14F-4D97-AF65-F5344CB8AC3E}">
        <p14:creationId xmlns:p14="http://schemas.microsoft.com/office/powerpoint/2010/main" val="34412273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6E35ED91-358A-384A-A2CF-97489BB42A81}"/>
              </a:ext>
            </a:extLst>
          </p:cNvPr>
          <p:cNvSpPr>
            <a:spLocks noGrp="1" noChangeArrowheads="1"/>
          </p:cNvSpPr>
          <p:nvPr>
            <p:ph type="dt" sz="half" idx="10"/>
          </p:nvPr>
        </p:nvSpPr>
        <p:spPr>
          <a:ln/>
        </p:spPr>
        <p:txBody>
          <a:bodyPr/>
          <a:lstStyle>
            <a:lvl1pPr>
              <a:defRPr/>
            </a:lvl1pPr>
          </a:lstStyle>
          <a:p>
            <a:pPr>
              <a:defRPr/>
            </a:pPr>
            <a:endParaRPr lang="en-GB"/>
          </a:p>
        </p:txBody>
      </p:sp>
      <p:sp>
        <p:nvSpPr>
          <p:cNvPr id="6" name="Rectangle 5">
            <a:extLst>
              <a:ext uri="{FF2B5EF4-FFF2-40B4-BE49-F238E27FC236}">
                <a16:creationId xmlns:a16="http://schemas.microsoft.com/office/drawing/2014/main" id="{CEC4619C-F3F0-8748-9D13-452ED635EFE3}"/>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F08C92B9-F723-3E45-9314-E314530C816F}"/>
              </a:ext>
            </a:extLst>
          </p:cNvPr>
          <p:cNvSpPr>
            <a:spLocks noGrp="1" noChangeArrowheads="1"/>
          </p:cNvSpPr>
          <p:nvPr>
            <p:ph type="sldNum" sz="quarter" idx="12"/>
          </p:nvPr>
        </p:nvSpPr>
        <p:spPr>
          <a:ln/>
        </p:spPr>
        <p:txBody>
          <a:bodyPr/>
          <a:lstStyle>
            <a:lvl1pPr>
              <a:defRPr/>
            </a:lvl1pPr>
          </a:lstStyle>
          <a:p>
            <a:pPr>
              <a:defRPr/>
            </a:pPr>
            <a:fld id="{418B914B-B42C-1642-BD08-1F4B8D43376D}" type="slidenum">
              <a:rPr lang="en-GB" altLang="en-US"/>
              <a:pPr>
                <a:defRPr/>
              </a:pPr>
              <a:t>‹#›</a:t>
            </a:fld>
            <a:endParaRPr lang="en-GB" altLang="en-US"/>
          </a:p>
        </p:txBody>
      </p:sp>
    </p:spTree>
    <p:extLst>
      <p:ext uri="{BB962C8B-B14F-4D97-AF65-F5344CB8AC3E}">
        <p14:creationId xmlns:p14="http://schemas.microsoft.com/office/powerpoint/2010/main" val="12612726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a:extLst>
              <a:ext uri="{FF2B5EF4-FFF2-40B4-BE49-F238E27FC236}">
                <a16:creationId xmlns:a16="http://schemas.microsoft.com/office/drawing/2014/main" id="{380819C0-0B81-A244-9C2B-59625D3B2EAD}"/>
              </a:ext>
            </a:extLst>
          </p:cNvPr>
          <p:cNvSpPr>
            <a:spLocks noGrp="1" noChangeArrowheads="1"/>
          </p:cNvSpPr>
          <p:nvPr>
            <p:ph type="dt" sz="half" idx="10"/>
          </p:nvPr>
        </p:nvSpPr>
        <p:spPr>
          <a:ln/>
        </p:spPr>
        <p:txBody>
          <a:bodyPr/>
          <a:lstStyle>
            <a:lvl1pPr>
              <a:defRPr/>
            </a:lvl1pPr>
          </a:lstStyle>
          <a:p>
            <a:pPr>
              <a:defRPr/>
            </a:pPr>
            <a:endParaRPr lang="en-GB"/>
          </a:p>
        </p:txBody>
      </p:sp>
      <p:sp>
        <p:nvSpPr>
          <p:cNvPr id="8" name="Rectangle 5">
            <a:extLst>
              <a:ext uri="{FF2B5EF4-FFF2-40B4-BE49-F238E27FC236}">
                <a16:creationId xmlns:a16="http://schemas.microsoft.com/office/drawing/2014/main" id="{33FC795F-C46E-224E-BC92-9D83AC236974}"/>
              </a:ext>
            </a:extLst>
          </p:cNvPr>
          <p:cNvSpPr>
            <a:spLocks noGrp="1" noChangeArrowheads="1"/>
          </p:cNvSpPr>
          <p:nvPr>
            <p:ph type="ftr" sz="quarter" idx="11"/>
          </p:nvPr>
        </p:nvSpPr>
        <p:spPr>
          <a:ln/>
        </p:spPr>
        <p:txBody>
          <a:bodyPr/>
          <a:lstStyle>
            <a:lvl1pPr>
              <a:defRPr/>
            </a:lvl1pPr>
          </a:lstStyle>
          <a:p>
            <a:pPr>
              <a:defRPr/>
            </a:pPr>
            <a:endParaRPr lang="en-GB"/>
          </a:p>
        </p:txBody>
      </p:sp>
      <p:sp>
        <p:nvSpPr>
          <p:cNvPr id="9" name="Rectangle 6">
            <a:extLst>
              <a:ext uri="{FF2B5EF4-FFF2-40B4-BE49-F238E27FC236}">
                <a16:creationId xmlns:a16="http://schemas.microsoft.com/office/drawing/2014/main" id="{90BF53FE-830C-C844-B227-4B832B9EEAAD}"/>
              </a:ext>
            </a:extLst>
          </p:cNvPr>
          <p:cNvSpPr>
            <a:spLocks noGrp="1" noChangeArrowheads="1"/>
          </p:cNvSpPr>
          <p:nvPr>
            <p:ph type="sldNum" sz="quarter" idx="12"/>
          </p:nvPr>
        </p:nvSpPr>
        <p:spPr>
          <a:ln/>
        </p:spPr>
        <p:txBody>
          <a:bodyPr/>
          <a:lstStyle>
            <a:lvl1pPr>
              <a:defRPr/>
            </a:lvl1pPr>
          </a:lstStyle>
          <a:p>
            <a:pPr>
              <a:defRPr/>
            </a:pPr>
            <a:fld id="{677C755F-FCC6-5F4F-9DF0-0270147F1FFF}" type="slidenum">
              <a:rPr lang="en-GB" altLang="en-US"/>
              <a:pPr>
                <a:defRPr/>
              </a:pPr>
              <a:t>‹#›</a:t>
            </a:fld>
            <a:endParaRPr lang="en-GB" altLang="en-US"/>
          </a:p>
        </p:txBody>
      </p:sp>
    </p:spTree>
    <p:extLst>
      <p:ext uri="{BB962C8B-B14F-4D97-AF65-F5344CB8AC3E}">
        <p14:creationId xmlns:p14="http://schemas.microsoft.com/office/powerpoint/2010/main" val="24197032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a:extLst>
              <a:ext uri="{FF2B5EF4-FFF2-40B4-BE49-F238E27FC236}">
                <a16:creationId xmlns:a16="http://schemas.microsoft.com/office/drawing/2014/main" id="{7A9032DF-94E3-8D4D-B5C2-E7D6D9452821}"/>
              </a:ext>
            </a:extLst>
          </p:cNvPr>
          <p:cNvSpPr>
            <a:spLocks noGrp="1" noChangeArrowheads="1"/>
          </p:cNvSpPr>
          <p:nvPr>
            <p:ph type="dt" sz="half" idx="10"/>
          </p:nvPr>
        </p:nvSpPr>
        <p:spPr>
          <a:ln/>
        </p:spPr>
        <p:txBody>
          <a:bodyPr/>
          <a:lstStyle>
            <a:lvl1pPr>
              <a:defRPr/>
            </a:lvl1pPr>
          </a:lstStyle>
          <a:p>
            <a:pPr>
              <a:defRPr/>
            </a:pPr>
            <a:endParaRPr lang="en-GB"/>
          </a:p>
        </p:txBody>
      </p:sp>
      <p:sp>
        <p:nvSpPr>
          <p:cNvPr id="4" name="Rectangle 5">
            <a:extLst>
              <a:ext uri="{FF2B5EF4-FFF2-40B4-BE49-F238E27FC236}">
                <a16:creationId xmlns:a16="http://schemas.microsoft.com/office/drawing/2014/main" id="{7B6B1E25-CAF3-494E-B7E4-1164B0D9FCB1}"/>
              </a:ext>
            </a:extLst>
          </p:cNvPr>
          <p:cNvSpPr>
            <a:spLocks noGrp="1" noChangeArrowheads="1"/>
          </p:cNvSpPr>
          <p:nvPr>
            <p:ph type="ftr" sz="quarter" idx="11"/>
          </p:nvPr>
        </p:nvSpPr>
        <p:spPr>
          <a:ln/>
        </p:spPr>
        <p:txBody>
          <a:bodyPr/>
          <a:lstStyle>
            <a:lvl1pPr>
              <a:defRPr/>
            </a:lvl1pPr>
          </a:lstStyle>
          <a:p>
            <a:pPr>
              <a:defRPr/>
            </a:pPr>
            <a:endParaRPr lang="en-GB"/>
          </a:p>
        </p:txBody>
      </p:sp>
      <p:sp>
        <p:nvSpPr>
          <p:cNvPr id="5" name="Rectangle 6">
            <a:extLst>
              <a:ext uri="{FF2B5EF4-FFF2-40B4-BE49-F238E27FC236}">
                <a16:creationId xmlns:a16="http://schemas.microsoft.com/office/drawing/2014/main" id="{32D45276-83E5-5F49-96D1-3D65EEE0FF11}"/>
              </a:ext>
            </a:extLst>
          </p:cNvPr>
          <p:cNvSpPr>
            <a:spLocks noGrp="1" noChangeArrowheads="1"/>
          </p:cNvSpPr>
          <p:nvPr>
            <p:ph type="sldNum" sz="quarter" idx="12"/>
          </p:nvPr>
        </p:nvSpPr>
        <p:spPr>
          <a:ln/>
        </p:spPr>
        <p:txBody>
          <a:bodyPr/>
          <a:lstStyle>
            <a:lvl1pPr>
              <a:defRPr/>
            </a:lvl1pPr>
          </a:lstStyle>
          <a:p>
            <a:pPr>
              <a:defRPr/>
            </a:pPr>
            <a:fld id="{84E37589-5807-864E-A5FD-891E88C1AE2E}" type="slidenum">
              <a:rPr lang="en-GB" altLang="en-US"/>
              <a:pPr>
                <a:defRPr/>
              </a:pPr>
              <a:t>‹#›</a:t>
            </a:fld>
            <a:endParaRPr lang="en-GB" altLang="en-US"/>
          </a:p>
        </p:txBody>
      </p:sp>
    </p:spTree>
    <p:extLst>
      <p:ext uri="{BB962C8B-B14F-4D97-AF65-F5344CB8AC3E}">
        <p14:creationId xmlns:p14="http://schemas.microsoft.com/office/powerpoint/2010/main" val="14490157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06937D6-4325-174C-B4EB-EB2C45C2B1C2}"/>
              </a:ext>
            </a:extLst>
          </p:cNvPr>
          <p:cNvSpPr>
            <a:spLocks noGrp="1" noChangeArrowheads="1"/>
          </p:cNvSpPr>
          <p:nvPr>
            <p:ph type="dt" sz="half" idx="10"/>
          </p:nvPr>
        </p:nvSpPr>
        <p:spPr>
          <a:ln/>
        </p:spPr>
        <p:txBody>
          <a:bodyPr/>
          <a:lstStyle>
            <a:lvl1pPr>
              <a:defRPr/>
            </a:lvl1pPr>
          </a:lstStyle>
          <a:p>
            <a:pPr>
              <a:defRPr/>
            </a:pPr>
            <a:endParaRPr lang="en-GB"/>
          </a:p>
        </p:txBody>
      </p:sp>
      <p:sp>
        <p:nvSpPr>
          <p:cNvPr id="3" name="Rectangle 5">
            <a:extLst>
              <a:ext uri="{FF2B5EF4-FFF2-40B4-BE49-F238E27FC236}">
                <a16:creationId xmlns:a16="http://schemas.microsoft.com/office/drawing/2014/main" id="{64700AFF-6EEA-8D47-983E-FB62D4567DDD}"/>
              </a:ext>
            </a:extLst>
          </p:cNvPr>
          <p:cNvSpPr>
            <a:spLocks noGrp="1" noChangeArrowheads="1"/>
          </p:cNvSpPr>
          <p:nvPr>
            <p:ph type="ftr" sz="quarter" idx="11"/>
          </p:nvPr>
        </p:nvSpPr>
        <p:spPr>
          <a:ln/>
        </p:spPr>
        <p:txBody>
          <a:bodyPr/>
          <a:lstStyle>
            <a:lvl1pPr>
              <a:defRPr/>
            </a:lvl1pPr>
          </a:lstStyle>
          <a:p>
            <a:pPr>
              <a:defRPr/>
            </a:pPr>
            <a:endParaRPr lang="en-GB"/>
          </a:p>
        </p:txBody>
      </p:sp>
      <p:sp>
        <p:nvSpPr>
          <p:cNvPr id="4" name="Rectangle 6">
            <a:extLst>
              <a:ext uri="{FF2B5EF4-FFF2-40B4-BE49-F238E27FC236}">
                <a16:creationId xmlns:a16="http://schemas.microsoft.com/office/drawing/2014/main" id="{EEC8E9B5-B812-4A48-8702-F358BB383522}"/>
              </a:ext>
            </a:extLst>
          </p:cNvPr>
          <p:cNvSpPr>
            <a:spLocks noGrp="1" noChangeArrowheads="1"/>
          </p:cNvSpPr>
          <p:nvPr>
            <p:ph type="sldNum" sz="quarter" idx="12"/>
          </p:nvPr>
        </p:nvSpPr>
        <p:spPr>
          <a:ln/>
        </p:spPr>
        <p:txBody>
          <a:bodyPr/>
          <a:lstStyle>
            <a:lvl1pPr>
              <a:defRPr/>
            </a:lvl1pPr>
          </a:lstStyle>
          <a:p>
            <a:pPr>
              <a:defRPr/>
            </a:pPr>
            <a:fld id="{59A7319C-DA68-774F-9790-B3C5144F2EF2}" type="slidenum">
              <a:rPr lang="en-GB" altLang="en-US"/>
              <a:pPr>
                <a:defRPr/>
              </a:pPr>
              <a:t>‹#›</a:t>
            </a:fld>
            <a:endParaRPr lang="en-GB" altLang="en-US"/>
          </a:p>
        </p:txBody>
      </p:sp>
    </p:spTree>
    <p:extLst>
      <p:ext uri="{BB962C8B-B14F-4D97-AF65-F5344CB8AC3E}">
        <p14:creationId xmlns:p14="http://schemas.microsoft.com/office/powerpoint/2010/main" val="577891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igh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lvl1pPr algn="r">
              <a:defRPr>
                <a:solidFill>
                  <a:schemeClr val="tx1"/>
                </a:solidFill>
              </a:defRPr>
            </a:lvl1pPr>
            <a:lvl2pPr algn="r">
              <a:defRPr>
                <a:solidFill>
                  <a:schemeClr val="tx1"/>
                </a:solidFill>
              </a:defRPr>
            </a:lvl2pPr>
            <a:lvl3pPr algn="r">
              <a:defRPr>
                <a:solidFill>
                  <a:schemeClr val="tx1"/>
                </a:solidFill>
              </a:defRPr>
            </a:lvl3pPr>
            <a:lvl4pPr algn="r">
              <a:defRPr>
                <a:solidFill>
                  <a:schemeClr val="tx1"/>
                </a:solidFill>
              </a:defRPr>
            </a:lvl4pPr>
            <a:lvl5pPr algn="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4">
            <a:extLst>
              <a:ext uri="{FF2B5EF4-FFF2-40B4-BE49-F238E27FC236}">
                <a16:creationId xmlns:a16="http://schemas.microsoft.com/office/drawing/2014/main" id="{B8EDB5DE-78E5-834B-9F6E-5A94D1ED1BE3}"/>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ADE95F9D-835E-304B-B1EE-68498FFD61BB}"/>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7C98FF06-E2D4-044F-8EE4-06DAB74DD0B9}"/>
              </a:ext>
            </a:extLst>
          </p:cNvPr>
          <p:cNvSpPr>
            <a:spLocks noGrp="1" noChangeArrowheads="1"/>
          </p:cNvSpPr>
          <p:nvPr>
            <p:ph type="sldNum" sz="quarter" idx="12"/>
          </p:nvPr>
        </p:nvSpPr>
        <p:spPr>
          <a:ln/>
        </p:spPr>
        <p:txBody>
          <a:bodyPr/>
          <a:lstStyle>
            <a:lvl1pPr>
              <a:defRPr/>
            </a:lvl1pPr>
          </a:lstStyle>
          <a:p>
            <a:pPr>
              <a:defRPr/>
            </a:pPr>
            <a:fld id="{A401FFCB-8251-1F49-9840-BB224109423E}" type="slidenum">
              <a:rPr lang="en-GB" altLang="en-US"/>
              <a:pPr>
                <a:defRPr/>
              </a:pPr>
              <a:t>‹#›</a:t>
            </a:fld>
            <a:endParaRPr lang="en-GB" altLang="en-US"/>
          </a:p>
        </p:txBody>
      </p:sp>
    </p:spTree>
    <p:extLst>
      <p:ext uri="{BB962C8B-B14F-4D97-AF65-F5344CB8AC3E}">
        <p14:creationId xmlns:p14="http://schemas.microsoft.com/office/powerpoint/2010/main" val="40967631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410B0BD2-31F6-ED49-813C-51458EAE671E}"/>
              </a:ext>
            </a:extLst>
          </p:cNvPr>
          <p:cNvSpPr>
            <a:spLocks noGrp="1" noChangeArrowheads="1"/>
          </p:cNvSpPr>
          <p:nvPr>
            <p:ph type="dt" sz="half" idx="10"/>
          </p:nvPr>
        </p:nvSpPr>
        <p:spPr>
          <a:ln/>
        </p:spPr>
        <p:txBody>
          <a:bodyPr/>
          <a:lstStyle>
            <a:lvl1pPr>
              <a:defRPr/>
            </a:lvl1pPr>
          </a:lstStyle>
          <a:p>
            <a:pPr>
              <a:defRPr/>
            </a:pPr>
            <a:endParaRPr lang="en-GB"/>
          </a:p>
        </p:txBody>
      </p:sp>
      <p:sp>
        <p:nvSpPr>
          <p:cNvPr id="6" name="Rectangle 5">
            <a:extLst>
              <a:ext uri="{FF2B5EF4-FFF2-40B4-BE49-F238E27FC236}">
                <a16:creationId xmlns:a16="http://schemas.microsoft.com/office/drawing/2014/main" id="{8D13BF99-7C07-4E49-9487-235985EA49E7}"/>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2B92F068-37B6-3A48-8A53-C88785B9D964}"/>
              </a:ext>
            </a:extLst>
          </p:cNvPr>
          <p:cNvSpPr>
            <a:spLocks noGrp="1" noChangeArrowheads="1"/>
          </p:cNvSpPr>
          <p:nvPr>
            <p:ph type="sldNum" sz="quarter" idx="12"/>
          </p:nvPr>
        </p:nvSpPr>
        <p:spPr>
          <a:ln/>
        </p:spPr>
        <p:txBody>
          <a:bodyPr/>
          <a:lstStyle>
            <a:lvl1pPr>
              <a:defRPr/>
            </a:lvl1pPr>
          </a:lstStyle>
          <a:p>
            <a:pPr>
              <a:defRPr/>
            </a:pPr>
            <a:fld id="{8CD1B1C3-0034-034B-AAC6-8C9DA44B1D6A}" type="slidenum">
              <a:rPr lang="en-GB" altLang="en-US"/>
              <a:pPr>
                <a:defRPr/>
              </a:pPr>
              <a:t>‹#›</a:t>
            </a:fld>
            <a:endParaRPr lang="en-GB" altLang="en-US"/>
          </a:p>
        </p:txBody>
      </p:sp>
    </p:spTree>
    <p:extLst>
      <p:ext uri="{BB962C8B-B14F-4D97-AF65-F5344CB8AC3E}">
        <p14:creationId xmlns:p14="http://schemas.microsoft.com/office/powerpoint/2010/main" val="16387948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B0ED420-DB00-0E4E-A521-0F18541EB932}"/>
              </a:ext>
            </a:extLst>
          </p:cNvPr>
          <p:cNvSpPr>
            <a:spLocks noGrp="1" noChangeArrowheads="1"/>
          </p:cNvSpPr>
          <p:nvPr>
            <p:ph type="dt" sz="half" idx="10"/>
          </p:nvPr>
        </p:nvSpPr>
        <p:spPr>
          <a:ln/>
        </p:spPr>
        <p:txBody>
          <a:bodyPr/>
          <a:lstStyle>
            <a:lvl1pPr>
              <a:defRPr/>
            </a:lvl1pPr>
          </a:lstStyle>
          <a:p>
            <a:pPr>
              <a:defRPr/>
            </a:pPr>
            <a:endParaRPr lang="en-GB"/>
          </a:p>
        </p:txBody>
      </p:sp>
      <p:sp>
        <p:nvSpPr>
          <p:cNvPr id="6" name="Rectangle 5">
            <a:extLst>
              <a:ext uri="{FF2B5EF4-FFF2-40B4-BE49-F238E27FC236}">
                <a16:creationId xmlns:a16="http://schemas.microsoft.com/office/drawing/2014/main" id="{F350F3D7-4675-0547-B490-F2F0C66FD6E6}"/>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DD34241E-A935-DC44-AC5F-E796580CFE4C}"/>
              </a:ext>
            </a:extLst>
          </p:cNvPr>
          <p:cNvSpPr>
            <a:spLocks noGrp="1" noChangeArrowheads="1"/>
          </p:cNvSpPr>
          <p:nvPr>
            <p:ph type="sldNum" sz="quarter" idx="12"/>
          </p:nvPr>
        </p:nvSpPr>
        <p:spPr>
          <a:ln/>
        </p:spPr>
        <p:txBody>
          <a:bodyPr/>
          <a:lstStyle>
            <a:lvl1pPr>
              <a:defRPr/>
            </a:lvl1pPr>
          </a:lstStyle>
          <a:p>
            <a:pPr>
              <a:defRPr/>
            </a:pPr>
            <a:fld id="{F3D8CE1E-BBB7-E743-8C55-2B78791EB98F}" type="slidenum">
              <a:rPr lang="en-GB" altLang="en-US"/>
              <a:pPr>
                <a:defRPr/>
              </a:pPr>
              <a:t>‹#›</a:t>
            </a:fld>
            <a:endParaRPr lang="en-GB" altLang="en-US"/>
          </a:p>
        </p:txBody>
      </p:sp>
    </p:spTree>
    <p:extLst>
      <p:ext uri="{BB962C8B-B14F-4D97-AF65-F5344CB8AC3E}">
        <p14:creationId xmlns:p14="http://schemas.microsoft.com/office/powerpoint/2010/main" val="2633475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6C5AFC45-6F68-A741-ADAB-84917D9EEFF8}"/>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DBD25BDB-F5A8-0346-9288-5F3F8F0B2D96}"/>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1ED8B29D-FF78-2643-89D3-AB322B01B4BA}"/>
              </a:ext>
            </a:extLst>
          </p:cNvPr>
          <p:cNvSpPr>
            <a:spLocks noGrp="1" noChangeArrowheads="1"/>
          </p:cNvSpPr>
          <p:nvPr>
            <p:ph type="sldNum" sz="quarter" idx="12"/>
          </p:nvPr>
        </p:nvSpPr>
        <p:spPr>
          <a:ln/>
        </p:spPr>
        <p:txBody>
          <a:bodyPr/>
          <a:lstStyle>
            <a:lvl1pPr>
              <a:defRPr/>
            </a:lvl1pPr>
          </a:lstStyle>
          <a:p>
            <a:pPr>
              <a:defRPr/>
            </a:pPr>
            <a:fld id="{99F9868E-DD2E-5744-9697-B91AAA73B00C}" type="slidenum">
              <a:rPr lang="en-GB" altLang="en-US"/>
              <a:pPr>
                <a:defRPr/>
              </a:pPr>
              <a:t>‹#›</a:t>
            </a:fld>
            <a:endParaRPr lang="en-GB" altLang="en-US"/>
          </a:p>
        </p:txBody>
      </p:sp>
    </p:spTree>
    <p:extLst>
      <p:ext uri="{BB962C8B-B14F-4D97-AF65-F5344CB8AC3E}">
        <p14:creationId xmlns:p14="http://schemas.microsoft.com/office/powerpoint/2010/main" val="22258446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95636D24-1EC4-3D41-BCEF-8432EC984973}"/>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FD8BBBB9-3492-F54B-9A2F-71BECB27F306}"/>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4C5833EF-1557-E34C-96B8-CB6C1889D651}"/>
              </a:ext>
            </a:extLst>
          </p:cNvPr>
          <p:cNvSpPr>
            <a:spLocks noGrp="1" noChangeArrowheads="1"/>
          </p:cNvSpPr>
          <p:nvPr>
            <p:ph type="sldNum" sz="quarter" idx="12"/>
          </p:nvPr>
        </p:nvSpPr>
        <p:spPr>
          <a:ln/>
        </p:spPr>
        <p:txBody>
          <a:bodyPr/>
          <a:lstStyle>
            <a:lvl1pPr>
              <a:defRPr/>
            </a:lvl1pPr>
          </a:lstStyle>
          <a:p>
            <a:pPr>
              <a:defRPr/>
            </a:pPr>
            <a:fld id="{3BDBD807-8D88-3B4F-984C-35FFA47551BF}" type="slidenum">
              <a:rPr lang="en-GB" altLang="en-US"/>
              <a:pPr>
                <a:defRPr/>
              </a:pPr>
              <a:t>‹#›</a:t>
            </a:fld>
            <a:endParaRPr lang="en-GB" altLang="en-US"/>
          </a:p>
        </p:txBody>
      </p:sp>
    </p:spTree>
    <p:extLst>
      <p:ext uri="{BB962C8B-B14F-4D97-AF65-F5344CB8AC3E}">
        <p14:creationId xmlns:p14="http://schemas.microsoft.com/office/powerpoint/2010/main" val="38070586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endParaRPr lang="en-GB"/>
          </a:p>
        </p:txBody>
      </p:sp>
      <p:sp>
        <p:nvSpPr>
          <p:cNvPr id="3" name="Table Placeholder 2"/>
          <p:cNvSpPr>
            <a:spLocks noGrp="1"/>
          </p:cNvSpPr>
          <p:nvPr>
            <p:ph type="tbl" idx="1"/>
          </p:nvPr>
        </p:nvSpPr>
        <p:spPr>
          <a:xfrm>
            <a:off x="457200" y="1600200"/>
            <a:ext cx="8229600" cy="4525963"/>
          </a:xfrm>
        </p:spPr>
        <p:txBody>
          <a:bodyPr/>
          <a:lstStyle/>
          <a:p>
            <a:pPr lvl="0"/>
            <a:endParaRPr lang="en-GB" noProof="0"/>
          </a:p>
        </p:txBody>
      </p:sp>
      <p:sp>
        <p:nvSpPr>
          <p:cNvPr id="4" name="Rectangle 4">
            <a:extLst>
              <a:ext uri="{FF2B5EF4-FFF2-40B4-BE49-F238E27FC236}">
                <a16:creationId xmlns:a16="http://schemas.microsoft.com/office/drawing/2014/main" id="{651C2B62-AE9F-5244-BC6D-1C0D6D4CED8D}"/>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C7CC8D42-F2C4-1E40-B2AC-20302FE03AE0}"/>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8E09DE0E-9C51-BA4A-81B4-2EE2258C0D90}"/>
              </a:ext>
            </a:extLst>
          </p:cNvPr>
          <p:cNvSpPr>
            <a:spLocks noGrp="1" noChangeArrowheads="1"/>
          </p:cNvSpPr>
          <p:nvPr>
            <p:ph type="sldNum" sz="quarter" idx="12"/>
          </p:nvPr>
        </p:nvSpPr>
        <p:spPr>
          <a:ln/>
        </p:spPr>
        <p:txBody>
          <a:bodyPr/>
          <a:lstStyle>
            <a:lvl1pPr>
              <a:defRPr/>
            </a:lvl1pPr>
          </a:lstStyle>
          <a:p>
            <a:pPr>
              <a:defRPr/>
            </a:pPr>
            <a:fld id="{E416201C-5757-C24D-ADC4-785408D49E7E}" type="slidenum">
              <a:rPr lang="en-GB" altLang="en-US"/>
              <a:pPr>
                <a:defRPr/>
              </a:pPr>
              <a:t>‹#›</a:t>
            </a:fld>
            <a:endParaRPr lang="en-GB" altLang="en-US"/>
          </a:p>
        </p:txBody>
      </p:sp>
    </p:spTree>
    <p:extLst>
      <p:ext uri="{BB962C8B-B14F-4D97-AF65-F5344CB8AC3E}">
        <p14:creationId xmlns:p14="http://schemas.microsoft.com/office/powerpoint/2010/main" val="7889477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4D107C12-37EF-544A-A8BF-6DD305B64D24}"/>
              </a:ext>
            </a:extLst>
          </p:cNvPr>
          <p:cNvSpPr>
            <a:spLocks noGrp="1" noChangeArrowheads="1"/>
          </p:cNvSpPr>
          <p:nvPr>
            <p:ph type="dt" sz="half" idx="10"/>
          </p:nvPr>
        </p:nvSpPr>
        <p:spPr>
          <a:ln/>
        </p:spPr>
        <p:txBody>
          <a:bodyPr/>
          <a:lstStyle>
            <a:lvl1pPr>
              <a:defRPr/>
            </a:lvl1pPr>
          </a:lstStyle>
          <a:p>
            <a:pPr>
              <a:defRPr/>
            </a:pPr>
            <a:endParaRPr lang="en-GB"/>
          </a:p>
        </p:txBody>
      </p:sp>
      <p:sp>
        <p:nvSpPr>
          <p:cNvPr id="6" name="Rectangle 5">
            <a:extLst>
              <a:ext uri="{FF2B5EF4-FFF2-40B4-BE49-F238E27FC236}">
                <a16:creationId xmlns:a16="http://schemas.microsoft.com/office/drawing/2014/main" id="{BFC56A2F-098A-2C4A-A762-553C39DDA35B}"/>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D294A4D5-2D33-BB42-A0F3-797CE3592715}"/>
              </a:ext>
            </a:extLst>
          </p:cNvPr>
          <p:cNvSpPr>
            <a:spLocks noGrp="1" noChangeArrowheads="1"/>
          </p:cNvSpPr>
          <p:nvPr>
            <p:ph type="sldNum" sz="quarter" idx="12"/>
          </p:nvPr>
        </p:nvSpPr>
        <p:spPr>
          <a:ln/>
        </p:spPr>
        <p:txBody>
          <a:bodyPr/>
          <a:lstStyle>
            <a:lvl1pPr>
              <a:defRPr/>
            </a:lvl1pPr>
          </a:lstStyle>
          <a:p>
            <a:pPr>
              <a:defRPr/>
            </a:pPr>
            <a:fld id="{755E3C19-3F5B-B04F-A2DF-D22C41FB5AD6}" type="slidenum">
              <a:rPr lang="en-GB" altLang="en-US"/>
              <a:pPr>
                <a:defRPr/>
              </a:pPr>
              <a:t>‹#›</a:t>
            </a:fld>
            <a:endParaRPr lang="en-GB" altLang="en-US"/>
          </a:p>
        </p:txBody>
      </p:sp>
    </p:spTree>
    <p:extLst>
      <p:ext uri="{BB962C8B-B14F-4D97-AF65-F5344CB8AC3E}">
        <p14:creationId xmlns:p14="http://schemas.microsoft.com/office/powerpoint/2010/main" val="1150430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Right Slide">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9A3DDA5C-312E-8E4B-8B27-167F6F25F2C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lgn="r">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lvl1pPr algn="r">
              <a:defRPr>
                <a:solidFill>
                  <a:schemeClr val="tx1"/>
                </a:solidFill>
              </a:defRPr>
            </a:lvl1pPr>
            <a:lvl2pPr algn="r">
              <a:defRPr>
                <a:solidFill>
                  <a:schemeClr val="tx1"/>
                </a:solidFill>
              </a:defRPr>
            </a:lvl2pPr>
            <a:lvl3pPr algn="r">
              <a:defRPr>
                <a:solidFill>
                  <a:schemeClr val="tx1"/>
                </a:solidFill>
              </a:defRPr>
            </a:lvl3pPr>
            <a:lvl4pPr algn="r">
              <a:defRPr>
                <a:solidFill>
                  <a:schemeClr val="tx1"/>
                </a:solidFill>
              </a:defRPr>
            </a:lvl4pPr>
            <a:lvl5pPr algn="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A6E05428-BC02-A94D-8474-BBDBFF263E1A}"/>
              </a:ext>
            </a:extLst>
          </p:cNvPr>
          <p:cNvSpPr>
            <a:spLocks noGrp="1" noChangeArrowheads="1"/>
          </p:cNvSpPr>
          <p:nvPr>
            <p:ph type="dt" sz="half" idx="10"/>
          </p:nvPr>
        </p:nvSpPr>
        <p:spPr/>
        <p:txBody>
          <a:bodyPr/>
          <a:lstStyle>
            <a:lvl1pPr>
              <a:defRPr/>
            </a:lvl1pPr>
          </a:lstStyle>
          <a:p>
            <a:pPr>
              <a:defRPr/>
            </a:pPr>
            <a:endParaRPr lang="en-GB"/>
          </a:p>
        </p:txBody>
      </p:sp>
      <p:sp>
        <p:nvSpPr>
          <p:cNvPr id="6" name="Footer Placeholder 5">
            <a:extLst>
              <a:ext uri="{FF2B5EF4-FFF2-40B4-BE49-F238E27FC236}">
                <a16:creationId xmlns:a16="http://schemas.microsoft.com/office/drawing/2014/main" id="{FCDE35E4-7175-3F4A-8564-20F9370C960E}"/>
              </a:ext>
            </a:extLst>
          </p:cNvPr>
          <p:cNvSpPr>
            <a:spLocks noGrp="1" noChangeArrowheads="1"/>
          </p:cNvSpPr>
          <p:nvPr>
            <p:ph type="ftr" sz="quarter" idx="11"/>
          </p:nvPr>
        </p:nvSpPr>
        <p:spPr/>
        <p:txBody>
          <a:bodyPr/>
          <a:lstStyle>
            <a:lvl1pPr>
              <a:defRPr/>
            </a:lvl1pPr>
          </a:lstStyle>
          <a:p>
            <a:pPr>
              <a:defRPr/>
            </a:pPr>
            <a:endParaRPr lang="en-GB"/>
          </a:p>
        </p:txBody>
      </p:sp>
      <p:sp>
        <p:nvSpPr>
          <p:cNvPr id="7" name="Slide Number Placeholder 6">
            <a:extLst>
              <a:ext uri="{FF2B5EF4-FFF2-40B4-BE49-F238E27FC236}">
                <a16:creationId xmlns:a16="http://schemas.microsoft.com/office/drawing/2014/main" id="{7ECB23BC-00E6-F94D-BE70-6940855F3C53}"/>
              </a:ext>
            </a:extLst>
          </p:cNvPr>
          <p:cNvSpPr>
            <a:spLocks noGrp="1" noChangeArrowheads="1"/>
          </p:cNvSpPr>
          <p:nvPr>
            <p:ph type="sldNum" sz="quarter" idx="12"/>
          </p:nvPr>
        </p:nvSpPr>
        <p:spPr/>
        <p:txBody>
          <a:bodyPr/>
          <a:lstStyle>
            <a:lvl1pPr>
              <a:defRPr/>
            </a:lvl1pPr>
          </a:lstStyle>
          <a:p>
            <a:pPr>
              <a:defRPr/>
            </a:pPr>
            <a:fld id="{0FB85CE2-CB20-554A-9F08-7EFBDA2C112E}" type="slidenum">
              <a:rPr lang="en-GB" altLang="en-US"/>
              <a:pPr>
                <a:defRPr/>
              </a:pPr>
              <a:t>‹#›</a:t>
            </a:fld>
            <a:endParaRPr lang="en-GB" altLang="en-US"/>
          </a:p>
        </p:txBody>
      </p:sp>
    </p:spTree>
    <p:extLst>
      <p:ext uri="{BB962C8B-B14F-4D97-AF65-F5344CB8AC3E}">
        <p14:creationId xmlns:p14="http://schemas.microsoft.com/office/powerpoint/2010/main" val="3587590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3_Right Slide">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49BC6679-BD61-3C4F-B53D-D9981C30BEA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lgn="ctr">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lvl1pPr algn="ctr">
              <a:defRPr>
                <a:solidFill>
                  <a:schemeClr val="tx1"/>
                </a:solidFill>
              </a:defRPr>
            </a:lvl1pPr>
            <a:lvl2pPr algn="ctr">
              <a:defRPr>
                <a:solidFill>
                  <a:schemeClr val="tx1"/>
                </a:solidFill>
              </a:defRPr>
            </a:lvl2pPr>
            <a:lvl3pPr algn="ctr">
              <a:defRPr>
                <a:solidFill>
                  <a:schemeClr val="tx1"/>
                </a:solidFill>
              </a:defRPr>
            </a:lvl3pPr>
            <a:lvl4pPr algn="ctr">
              <a:defRPr>
                <a:solidFill>
                  <a:schemeClr val="tx1"/>
                </a:solidFill>
              </a:defRPr>
            </a:lvl4pPr>
            <a:lvl5pPr algn="ct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2B7C1E1F-3D81-E747-9CDC-9C5361789313}"/>
              </a:ext>
            </a:extLst>
          </p:cNvPr>
          <p:cNvSpPr>
            <a:spLocks noGrp="1" noChangeArrowheads="1"/>
          </p:cNvSpPr>
          <p:nvPr>
            <p:ph type="dt" sz="half" idx="10"/>
          </p:nvPr>
        </p:nvSpPr>
        <p:spPr/>
        <p:txBody>
          <a:bodyPr/>
          <a:lstStyle>
            <a:lvl1pPr>
              <a:defRPr/>
            </a:lvl1pPr>
          </a:lstStyle>
          <a:p>
            <a:pPr>
              <a:defRPr/>
            </a:pPr>
            <a:endParaRPr lang="en-GB"/>
          </a:p>
        </p:txBody>
      </p:sp>
      <p:sp>
        <p:nvSpPr>
          <p:cNvPr id="6" name="Footer Placeholder 5">
            <a:extLst>
              <a:ext uri="{FF2B5EF4-FFF2-40B4-BE49-F238E27FC236}">
                <a16:creationId xmlns:a16="http://schemas.microsoft.com/office/drawing/2014/main" id="{F5AEA6E0-CB6D-F94A-AB16-8753699419AD}"/>
              </a:ext>
            </a:extLst>
          </p:cNvPr>
          <p:cNvSpPr>
            <a:spLocks noGrp="1" noChangeArrowheads="1"/>
          </p:cNvSpPr>
          <p:nvPr>
            <p:ph type="ftr" sz="quarter" idx="11"/>
          </p:nvPr>
        </p:nvSpPr>
        <p:spPr/>
        <p:txBody>
          <a:bodyPr/>
          <a:lstStyle>
            <a:lvl1pPr>
              <a:defRPr/>
            </a:lvl1pPr>
          </a:lstStyle>
          <a:p>
            <a:pPr>
              <a:defRPr/>
            </a:pPr>
            <a:endParaRPr lang="en-GB"/>
          </a:p>
        </p:txBody>
      </p:sp>
      <p:sp>
        <p:nvSpPr>
          <p:cNvPr id="7" name="Slide Number Placeholder 6">
            <a:extLst>
              <a:ext uri="{FF2B5EF4-FFF2-40B4-BE49-F238E27FC236}">
                <a16:creationId xmlns:a16="http://schemas.microsoft.com/office/drawing/2014/main" id="{61BF675E-DDFC-644A-9D7F-862424B4516F}"/>
              </a:ext>
            </a:extLst>
          </p:cNvPr>
          <p:cNvSpPr>
            <a:spLocks noGrp="1" noChangeArrowheads="1"/>
          </p:cNvSpPr>
          <p:nvPr>
            <p:ph type="sldNum" sz="quarter" idx="12"/>
          </p:nvPr>
        </p:nvSpPr>
        <p:spPr/>
        <p:txBody>
          <a:bodyPr/>
          <a:lstStyle>
            <a:lvl1pPr>
              <a:defRPr/>
            </a:lvl1pPr>
          </a:lstStyle>
          <a:p>
            <a:pPr>
              <a:defRPr/>
            </a:pPr>
            <a:fld id="{79638439-5A7A-ED40-9FD7-605B82D19756}" type="slidenum">
              <a:rPr lang="en-GB" altLang="en-US"/>
              <a:pPr>
                <a:defRPr/>
              </a:pPr>
              <a:t>‹#›</a:t>
            </a:fld>
            <a:endParaRPr lang="en-GB" altLang="en-US"/>
          </a:p>
        </p:txBody>
      </p:sp>
    </p:spTree>
    <p:extLst>
      <p:ext uri="{BB962C8B-B14F-4D97-AF65-F5344CB8AC3E}">
        <p14:creationId xmlns:p14="http://schemas.microsoft.com/office/powerpoint/2010/main" val="2737841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Righ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lvl1pPr algn="r">
              <a:defRPr>
                <a:solidFill>
                  <a:schemeClr val="tx1"/>
                </a:solidFill>
              </a:defRPr>
            </a:lvl1pPr>
            <a:lvl2pPr algn="r">
              <a:defRPr>
                <a:solidFill>
                  <a:schemeClr val="tx1"/>
                </a:solidFill>
              </a:defRPr>
            </a:lvl2pPr>
            <a:lvl3pPr algn="r">
              <a:defRPr>
                <a:solidFill>
                  <a:schemeClr val="tx1"/>
                </a:solidFill>
              </a:defRPr>
            </a:lvl3pPr>
            <a:lvl4pPr algn="r">
              <a:defRPr>
                <a:solidFill>
                  <a:schemeClr val="tx1"/>
                </a:solidFill>
              </a:defRPr>
            </a:lvl4pPr>
            <a:lvl5pPr algn="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4">
            <a:extLst>
              <a:ext uri="{FF2B5EF4-FFF2-40B4-BE49-F238E27FC236}">
                <a16:creationId xmlns:a16="http://schemas.microsoft.com/office/drawing/2014/main" id="{84CDF36F-695D-0F4D-B193-B8666838532B}"/>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8FE84468-0E22-F94D-BEC0-ED900A86EC62}"/>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EF65E69F-F2DA-7F4F-9DFF-0E9FC5AE2FDE}"/>
              </a:ext>
            </a:extLst>
          </p:cNvPr>
          <p:cNvSpPr>
            <a:spLocks noGrp="1" noChangeArrowheads="1"/>
          </p:cNvSpPr>
          <p:nvPr>
            <p:ph type="sldNum" sz="quarter" idx="12"/>
          </p:nvPr>
        </p:nvSpPr>
        <p:spPr>
          <a:ln/>
        </p:spPr>
        <p:txBody>
          <a:bodyPr/>
          <a:lstStyle>
            <a:lvl1pPr>
              <a:defRPr/>
            </a:lvl1pPr>
          </a:lstStyle>
          <a:p>
            <a:pPr>
              <a:defRPr/>
            </a:pPr>
            <a:fld id="{045AE3C9-0798-054D-AE7C-6684E71E7562}" type="slidenum">
              <a:rPr lang="en-GB" altLang="en-US"/>
              <a:pPr>
                <a:defRPr/>
              </a:pPr>
              <a:t>‹#›</a:t>
            </a:fld>
            <a:endParaRPr lang="en-GB" altLang="en-US"/>
          </a:p>
        </p:txBody>
      </p:sp>
    </p:spTree>
    <p:extLst>
      <p:ext uri="{BB962C8B-B14F-4D97-AF65-F5344CB8AC3E}">
        <p14:creationId xmlns:p14="http://schemas.microsoft.com/office/powerpoint/2010/main" val="1860882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Graph 1">
    <p:spTree>
      <p:nvGrpSpPr>
        <p:cNvPr id="1" name=""/>
        <p:cNvGrpSpPr/>
        <p:nvPr/>
      </p:nvGrpSpPr>
      <p:grpSpPr>
        <a:xfrm>
          <a:off x="0" y="0"/>
          <a:ext cx="0" cy="0"/>
          <a:chOff x="0" y="0"/>
          <a:chExt cx="0" cy="0"/>
        </a:xfrm>
      </p:grpSpPr>
      <p:sp>
        <p:nvSpPr>
          <p:cNvPr id="2" name="Title 1"/>
          <p:cNvSpPr>
            <a:spLocks noGrp="1"/>
          </p:cNvSpPr>
          <p:nvPr>
            <p:ph type="title"/>
          </p:nvPr>
        </p:nvSpPr>
        <p:spPr>
          <a:xfrm>
            <a:off x="457200" y="5582619"/>
            <a:ext cx="8229600" cy="1143000"/>
          </a:xfrm>
        </p:spPr>
        <p:txBody>
          <a:bodyPr/>
          <a:lstStyle>
            <a:lvl1pPr algn="l">
              <a:defRPr/>
            </a:lvl1pPr>
          </a:lstStyle>
          <a:p>
            <a:r>
              <a:rPr lang="en-US" dirty="0"/>
              <a:t>Click to edit Master title style</a:t>
            </a:r>
            <a:endParaRPr lang="en-GB" dirty="0"/>
          </a:p>
        </p:txBody>
      </p:sp>
      <p:sp>
        <p:nvSpPr>
          <p:cNvPr id="3" name="Content Placeholder 2"/>
          <p:cNvSpPr>
            <a:spLocks noGrp="1"/>
          </p:cNvSpPr>
          <p:nvPr>
            <p:ph idx="1"/>
          </p:nvPr>
        </p:nvSpPr>
        <p:spPr>
          <a:xfrm>
            <a:off x="457200" y="457200"/>
            <a:ext cx="6880302" cy="4632531"/>
          </a:xfrm>
        </p:spPr>
        <p:txBody>
          <a:bodyPr/>
          <a:lstStyle>
            <a:lvl1pPr algn="l">
              <a:defRPr>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4">
            <a:extLst>
              <a:ext uri="{FF2B5EF4-FFF2-40B4-BE49-F238E27FC236}">
                <a16:creationId xmlns:a16="http://schemas.microsoft.com/office/drawing/2014/main" id="{98B55736-B27C-5444-9DE2-ADA4961FA067}"/>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FA67E16C-AB83-E942-AD28-73756F08A6DC}"/>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D4E42BF9-C586-EF41-8F00-97B91F1F26F7}"/>
              </a:ext>
            </a:extLst>
          </p:cNvPr>
          <p:cNvSpPr>
            <a:spLocks noGrp="1" noChangeArrowheads="1"/>
          </p:cNvSpPr>
          <p:nvPr>
            <p:ph type="sldNum" sz="quarter" idx="12"/>
          </p:nvPr>
        </p:nvSpPr>
        <p:spPr>
          <a:ln/>
        </p:spPr>
        <p:txBody>
          <a:bodyPr/>
          <a:lstStyle>
            <a:lvl1pPr>
              <a:defRPr/>
            </a:lvl1pPr>
          </a:lstStyle>
          <a:p>
            <a:pPr>
              <a:defRPr/>
            </a:pPr>
            <a:fld id="{93723B9C-C81D-534A-B62B-417E69513FB5}" type="slidenum">
              <a:rPr lang="en-GB" altLang="en-US"/>
              <a:pPr>
                <a:defRPr/>
              </a:pPr>
              <a:t>‹#›</a:t>
            </a:fld>
            <a:endParaRPr lang="en-GB" altLang="en-US"/>
          </a:p>
        </p:txBody>
      </p:sp>
    </p:spTree>
    <p:extLst>
      <p:ext uri="{BB962C8B-B14F-4D97-AF65-F5344CB8AC3E}">
        <p14:creationId xmlns:p14="http://schemas.microsoft.com/office/powerpoint/2010/main" val="2298619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Slide 1 Align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C23F2291-DB03-C746-BD28-6E9A23D08AA8}"/>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31C603B2-80B7-5A40-94CD-9000839F19B5}"/>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E6FCC1E4-9FFA-D04B-8C3F-A1540E399274}"/>
              </a:ext>
            </a:extLst>
          </p:cNvPr>
          <p:cNvSpPr>
            <a:spLocks noGrp="1" noChangeArrowheads="1"/>
          </p:cNvSpPr>
          <p:nvPr>
            <p:ph type="sldNum" sz="quarter" idx="12"/>
          </p:nvPr>
        </p:nvSpPr>
        <p:spPr>
          <a:ln/>
        </p:spPr>
        <p:txBody>
          <a:bodyPr/>
          <a:lstStyle>
            <a:lvl1pPr>
              <a:defRPr/>
            </a:lvl1pPr>
          </a:lstStyle>
          <a:p>
            <a:pPr>
              <a:defRPr/>
            </a:pPr>
            <a:fld id="{270729A9-C8C4-5F43-AFA7-435C24B4AAC6}" type="slidenum">
              <a:rPr lang="en-GB" altLang="en-US"/>
              <a:pPr>
                <a:defRPr/>
              </a:pPr>
              <a:t>‹#›</a:t>
            </a:fld>
            <a:endParaRPr lang="en-GB" altLang="en-US"/>
          </a:p>
        </p:txBody>
      </p:sp>
    </p:spTree>
    <p:extLst>
      <p:ext uri="{BB962C8B-B14F-4D97-AF65-F5344CB8AC3E}">
        <p14:creationId xmlns:p14="http://schemas.microsoft.com/office/powerpoint/2010/main" val="2461784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1_Slide 1 Align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sz="3600"/>
            </a:lvl1pPr>
          </a:lstStyle>
          <a:p>
            <a:r>
              <a:rPr lang="en-US" dirty="0"/>
              <a:t>Click to edit Master title style</a:t>
            </a:r>
            <a:endParaRPr lang="en-GB" dirty="0"/>
          </a:p>
        </p:txBody>
      </p:sp>
      <p:sp>
        <p:nvSpPr>
          <p:cNvPr id="3" name="Content Placeholder 2"/>
          <p:cNvSpPr>
            <a:spLocks noGrp="1"/>
          </p:cNvSpPr>
          <p:nvPr>
            <p:ph idx="1"/>
          </p:nvPr>
        </p:nvSpPr>
        <p:spPr/>
        <p:txBody>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4">
            <a:extLst>
              <a:ext uri="{FF2B5EF4-FFF2-40B4-BE49-F238E27FC236}">
                <a16:creationId xmlns:a16="http://schemas.microsoft.com/office/drawing/2014/main" id="{B3C240B2-1647-B94E-B951-81FDB11AAD81}"/>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1531A535-AF0D-3E4F-A713-0EB7F2C936E3}"/>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B304DAEA-227F-4842-BC97-4A441E42A056}"/>
              </a:ext>
            </a:extLst>
          </p:cNvPr>
          <p:cNvSpPr>
            <a:spLocks noGrp="1" noChangeArrowheads="1"/>
          </p:cNvSpPr>
          <p:nvPr>
            <p:ph type="sldNum" sz="quarter" idx="12"/>
          </p:nvPr>
        </p:nvSpPr>
        <p:spPr>
          <a:ln/>
        </p:spPr>
        <p:txBody>
          <a:bodyPr/>
          <a:lstStyle>
            <a:lvl1pPr>
              <a:defRPr/>
            </a:lvl1pPr>
          </a:lstStyle>
          <a:p>
            <a:pPr>
              <a:defRPr/>
            </a:pPr>
            <a:fld id="{14DD9C21-BB5A-474B-A5BA-B54452749797}" type="slidenum">
              <a:rPr lang="en-GB" altLang="en-US"/>
              <a:pPr>
                <a:defRPr/>
              </a:pPr>
              <a:t>‹#›</a:t>
            </a:fld>
            <a:endParaRPr lang="en-GB" altLang="en-US"/>
          </a:p>
        </p:txBody>
      </p:sp>
    </p:spTree>
    <p:extLst>
      <p:ext uri="{BB962C8B-B14F-4D97-AF65-F5344CB8AC3E}">
        <p14:creationId xmlns:p14="http://schemas.microsoft.com/office/powerpoint/2010/main" val="1861550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Slide 3 Align Cent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lvl1pPr algn="ctr">
              <a:defRPr/>
            </a:lvl1pPr>
            <a:lvl2pPr algn="ctr">
              <a:defRPr/>
            </a:lvl2pPr>
            <a:lvl3pPr algn="ctr">
              <a:defRPr/>
            </a:lvl3pPr>
            <a:lvl4pPr algn="ctr">
              <a:defRPr/>
            </a:lvl4pPr>
            <a:lvl5pPr algn="ct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4">
            <a:extLst>
              <a:ext uri="{FF2B5EF4-FFF2-40B4-BE49-F238E27FC236}">
                <a16:creationId xmlns:a16="http://schemas.microsoft.com/office/drawing/2014/main" id="{877F656A-8718-A047-868D-1FA16D6FC9C4}"/>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2DBA423F-051E-DF4E-87AE-C65C9AB3CD17}"/>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3BF0491D-49B7-734D-B149-C76E6BFFAA99}"/>
              </a:ext>
            </a:extLst>
          </p:cNvPr>
          <p:cNvSpPr>
            <a:spLocks noGrp="1" noChangeArrowheads="1"/>
          </p:cNvSpPr>
          <p:nvPr>
            <p:ph type="sldNum" sz="quarter" idx="12"/>
          </p:nvPr>
        </p:nvSpPr>
        <p:spPr>
          <a:ln/>
        </p:spPr>
        <p:txBody>
          <a:bodyPr/>
          <a:lstStyle>
            <a:lvl1pPr>
              <a:defRPr/>
            </a:lvl1pPr>
          </a:lstStyle>
          <a:p>
            <a:pPr>
              <a:defRPr/>
            </a:pPr>
            <a:fld id="{2EBEB24E-999F-234F-8951-1E2328ABD0E1}" type="slidenum">
              <a:rPr lang="en-GB" altLang="en-US"/>
              <a:pPr>
                <a:defRPr/>
              </a:pPr>
              <a:t>‹#›</a:t>
            </a:fld>
            <a:endParaRPr lang="en-GB" altLang="en-US"/>
          </a:p>
        </p:txBody>
      </p:sp>
    </p:spTree>
    <p:extLst>
      <p:ext uri="{BB962C8B-B14F-4D97-AF65-F5344CB8AC3E}">
        <p14:creationId xmlns:p14="http://schemas.microsoft.com/office/powerpoint/2010/main" val="1718546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026" name="Picture 1">
            <a:extLst>
              <a:ext uri="{FF2B5EF4-FFF2-40B4-BE49-F238E27FC236}">
                <a16:creationId xmlns:a16="http://schemas.microsoft.com/office/drawing/2014/main" id="{CDD8E974-363B-054E-8802-7A5ACABA8676}"/>
              </a:ext>
            </a:extLst>
          </p:cNvPr>
          <p:cNvPicPr>
            <a:picLocks noChangeAspect="1"/>
          </p:cNvPicPr>
          <p:nvPr userDrawn="1"/>
        </p:nvPicPr>
        <p:blipFill>
          <a:blip r:embed="rId27">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C209F9AA-CA0A-FA49-8EBF-12B08E2A7CB1}"/>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1028" name="Rectangle 3">
            <a:extLst>
              <a:ext uri="{FF2B5EF4-FFF2-40B4-BE49-F238E27FC236}">
                <a16:creationId xmlns:a16="http://schemas.microsoft.com/office/drawing/2014/main" id="{ADCE82B8-4C83-9A4E-8F1C-719C1261A812}"/>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2" name="Rectangle 4">
            <a:extLst>
              <a:ext uri="{FF2B5EF4-FFF2-40B4-BE49-F238E27FC236}">
                <a16:creationId xmlns:a16="http://schemas.microsoft.com/office/drawing/2014/main" id="{E9DFF8AA-324A-F94D-8164-91157185609E}"/>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latin typeface="Arial" charset="0"/>
                <a:ea typeface="+mn-ea"/>
              </a:defRPr>
            </a:lvl1pPr>
          </a:lstStyle>
          <a:p>
            <a:pPr>
              <a:defRPr/>
            </a:pPr>
            <a:endParaRPr lang="en-GB"/>
          </a:p>
        </p:txBody>
      </p:sp>
      <p:sp>
        <p:nvSpPr>
          <p:cNvPr id="1029" name="Rectangle 5">
            <a:extLst>
              <a:ext uri="{FF2B5EF4-FFF2-40B4-BE49-F238E27FC236}">
                <a16:creationId xmlns:a16="http://schemas.microsoft.com/office/drawing/2014/main" id="{6C94AAF1-B4F4-E141-A2EC-7D2834E5CC4E}"/>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latin typeface="Arial" charset="0"/>
                <a:ea typeface="+mn-ea"/>
              </a:defRPr>
            </a:lvl1pPr>
          </a:lstStyle>
          <a:p>
            <a:pPr>
              <a:defRPr/>
            </a:pPr>
            <a:endParaRPr lang="en-GB"/>
          </a:p>
        </p:txBody>
      </p:sp>
      <p:sp>
        <p:nvSpPr>
          <p:cNvPr id="1030" name="Rectangle 6">
            <a:extLst>
              <a:ext uri="{FF2B5EF4-FFF2-40B4-BE49-F238E27FC236}">
                <a16:creationId xmlns:a16="http://schemas.microsoft.com/office/drawing/2014/main" id="{C916673E-053E-5142-9115-95F37AE77F0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93246191-1C98-6545-ABC4-A196DEEB75FC}"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sldLayoutIdLst>
    <p:sldLayoutId id="2147484325" r:id="rId1"/>
    <p:sldLayoutId id="2147484303" r:id="rId2"/>
    <p:sldLayoutId id="2147484326" r:id="rId3"/>
    <p:sldLayoutId id="2147484327" r:id="rId4"/>
    <p:sldLayoutId id="2147484304" r:id="rId5"/>
    <p:sldLayoutId id="2147484305" r:id="rId6"/>
    <p:sldLayoutId id="2147484306" r:id="rId7"/>
    <p:sldLayoutId id="2147484307" r:id="rId8"/>
    <p:sldLayoutId id="2147484308" r:id="rId9"/>
    <p:sldLayoutId id="2147484309" r:id="rId10"/>
    <p:sldLayoutId id="2147484310" r:id="rId11"/>
    <p:sldLayoutId id="2147484311" r:id="rId12"/>
    <p:sldLayoutId id="2147484312" r:id="rId13"/>
    <p:sldLayoutId id="2147484313" r:id="rId14"/>
    <p:sldLayoutId id="2147484314" r:id="rId15"/>
    <p:sldLayoutId id="2147484315" r:id="rId16"/>
    <p:sldLayoutId id="2147484316" r:id="rId17"/>
    <p:sldLayoutId id="2147484317" r:id="rId18"/>
    <p:sldLayoutId id="2147484318" r:id="rId19"/>
    <p:sldLayoutId id="2147484319" r:id="rId20"/>
    <p:sldLayoutId id="2147484320" r:id="rId21"/>
    <p:sldLayoutId id="2147484321" r:id="rId22"/>
    <p:sldLayoutId id="2147484322" r:id="rId23"/>
    <p:sldLayoutId id="2147484323" r:id="rId24"/>
    <p:sldLayoutId id="2147484324" r:id="rId25"/>
  </p:sldLayoutIdLst>
  <p:txStyles>
    <p:titleStyle>
      <a:lvl1pPr algn="ctr" rtl="0" eaLnBrk="0" fontAlgn="base" hangingPunct="0">
        <a:spcBef>
          <a:spcPct val="0"/>
        </a:spcBef>
        <a:spcAft>
          <a:spcPct val="0"/>
        </a:spcAft>
        <a:defRPr sz="3600">
          <a:solidFill>
            <a:schemeClr val="tx1"/>
          </a:solidFill>
          <a:latin typeface="+mj-lt"/>
          <a:ea typeface="MS PGothic" panose="020B0600070205080204" pitchFamily="34" charset="-128"/>
          <a:cs typeface="+mj-cs"/>
        </a:defRPr>
      </a:lvl1pPr>
      <a:lvl2pPr algn="ctr" rtl="0" eaLnBrk="0" fontAlgn="base" hangingPunct="0">
        <a:spcBef>
          <a:spcPct val="0"/>
        </a:spcBef>
        <a:spcAft>
          <a:spcPct val="0"/>
        </a:spcAft>
        <a:defRPr sz="3600">
          <a:solidFill>
            <a:schemeClr val="tx1"/>
          </a:solidFill>
          <a:latin typeface="Arial" charset="0"/>
          <a:ea typeface="MS PGothic" panose="020B0600070205080204" pitchFamily="34" charset="-128"/>
        </a:defRPr>
      </a:lvl2pPr>
      <a:lvl3pPr algn="ctr" rtl="0" eaLnBrk="0" fontAlgn="base" hangingPunct="0">
        <a:spcBef>
          <a:spcPct val="0"/>
        </a:spcBef>
        <a:spcAft>
          <a:spcPct val="0"/>
        </a:spcAft>
        <a:defRPr sz="3600">
          <a:solidFill>
            <a:schemeClr val="tx1"/>
          </a:solidFill>
          <a:latin typeface="Arial" charset="0"/>
          <a:ea typeface="MS PGothic" panose="020B0600070205080204" pitchFamily="34" charset="-128"/>
        </a:defRPr>
      </a:lvl3pPr>
      <a:lvl4pPr algn="ctr" rtl="0" eaLnBrk="0" fontAlgn="base" hangingPunct="0">
        <a:spcBef>
          <a:spcPct val="0"/>
        </a:spcBef>
        <a:spcAft>
          <a:spcPct val="0"/>
        </a:spcAft>
        <a:defRPr sz="3600">
          <a:solidFill>
            <a:schemeClr val="tx1"/>
          </a:solidFill>
          <a:latin typeface="Arial" charset="0"/>
          <a:ea typeface="MS PGothic" panose="020B0600070205080204" pitchFamily="34" charset="-128"/>
        </a:defRPr>
      </a:lvl4pPr>
      <a:lvl5pPr algn="ctr" rtl="0" eaLnBrk="0" fontAlgn="base" hangingPunct="0">
        <a:spcBef>
          <a:spcPct val="0"/>
        </a:spcBef>
        <a:spcAft>
          <a:spcPct val="0"/>
        </a:spcAft>
        <a:defRPr sz="3600">
          <a:solidFill>
            <a:schemeClr val="tx1"/>
          </a:solidFill>
          <a:latin typeface="Arial" charset="0"/>
          <a:ea typeface="MS PGothic" panose="020B0600070205080204" pitchFamily="34"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2400">
          <a:solidFill>
            <a:schemeClr val="bg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har char="–"/>
        <a:defRPr sz="2000">
          <a:solidFill>
            <a:schemeClr val="bg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a:solidFill>
            <a:schemeClr val="bg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1600">
          <a:solidFill>
            <a:schemeClr val="bg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1600">
          <a:solidFill>
            <a:schemeClr val="bg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25.xml"/><Relationship Id="rId4" Type="http://schemas.openxmlformats.org/officeDocument/2006/relationships/image" Target="../media/image28.tiff"/></Relationships>
</file>

<file path=ppt/slides/_rels/slide14.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25.xml"/><Relationship Id="rId4" Type="http://schemas.openxmlformats.org/officeDocument/2006/relationships/image" Target="../media/image28.tiff"/></Relationships>
</file>

<file path=ppt/slides/_rels/slide15.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25.xml"/><Relationship Id="rId4" Type="http://schemas.openxmlformats.org/officeDocument/2006/relationships/image" Target="../media/image34.tiff"/></Relationships>
</file>

<file path=ppt/slides/_rels/slide18.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Layout" Target="../slideLayouts/slideLayout25.xml"/><Relationship Id="rId4" Type="http://schemas.openxmlformats.org/officeDocument/2006/relationships/image" Target="../media/image37.tiff"/></Relationships>
</file>

<file path=ppt/slides/_rels/slide19.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8.tiff"/><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5.xml"/><Relationship Id="rId4" Type="http://schemas.openxmlformats.org/officeDocument/2006/relationships/image" Target="../media/image5.tiff"/></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25.xml"/><Relationship Id="rId5" Type="http://schemas.openxmlformats.org/officeDocument/2006/relationships/image" Target="../media/image13.tiff"/><Relationship Id="rId4" Type="http://schemas.openxmlformats.org/officeDocument/2006/relationships/image" Target="../media/image12.tiff"/></Relationships>
</file>

<file path=ppt/slides/_rels/slide7.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5.xml"/><Relationship Id="rId4" Type="http://schemas.openxmlformats.org/officeDocument/2006/relationships/image" Target="../media/image16.tiff"/></Relationships>
</file>

<file path=ppt/slides/_rels/slide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5.xml"/><Relationship Id="rId4" Type="http://schemas.openxmlformats.org/officeDocument/2006/relationships/image" Target="../media/image19.tiff"/></Relationships>
</file>

<file path=ppt/slides/_rels/slide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a:extLst>
              <a:ext uri="{FF2B5EF4-FFF2-40B4-BE49-F238E27FC236}">
                <a16:creationId xmlns:a16="http://schemas.microsoft.com/office/drawing/2014/main" id="{7BFB1AAE-D1A4-6B4C-909F-010A4BB99CB4}"/>
              </a:ext>
            </a:extLst>
          </p:cNvPr>
          <p:cNvSpPr>
            <a:spLocks noGrp="1" noChangeArrowheads="1"/>
          </p:cNvSpPr>
          <p:nvPr>
            <p:ph type="title"/>
          </p:nvPr>
        </p:nvSpPr>
        <p:spPr>
          <a:xfrm>
            <a:off x="247650" y="2139950"/>
            <a:ext cx="8229600" cy="1143000"/>
          </a:xfrm>
        </p:spPr>
        <p:txBody>
          <a:bodyPr/>
          <a:lstStyle/>
          <a:p>
            <a:r>
              <a:rPr lang="en-GB" altLang="en-US">
                <a:solidFill>
                  <a:srgbClr val="EA313A"/>
                </a:solidFill>
              </a:rPr>
              <a:t>Diabetes Readmission </a:t>
            </a:r>
          </a:p>
        </p:txBody>
      </p:sp>
      <p:sp>
        <p:nvSpPr>
          <p:cNvPr id="29698" name="Content Placeholder 2">
            <a:extLst>
              <a:ext uri="{FF2B5EF4-FFF2-40B4-BE49-F238E27FC236}">
                <a16:creationId xmlns:a16="http://schemas.microsoft.com/office/drawing/2014/main" id="{0B34F6D7-9DD9-B746-829D-7F992338535F}"/>
              </a:ext>
            </a:extLst>
          </p:cNvPr>
          <p:cNvSpPr>
            <a:spLocks noGrp="1" noChangeArrowheads="1"/>
          </p:cNvSpPr>
          <p:nvPr>
            <p:ph idx="1"/>
          </p:nvPr>
        </p:nvSpPr>
        <p:spPr>
          <a:xfrm>
            <a:off x="247650" y="3049588"/>
            <a:ext cx="3565525" cy="758825"/>
          </a:xfrm>
        </p:spPr>
        <p:txBody>
          <a:bodyPr/>
          <a:lstStyle/>
          <a:p>
            <a:r>
              <a:rPr lang="en-GB" altLang="en-US"/>
              <a:t>Anupriya Thirumurthy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657E0776-92AF-D349-AB5C-D0DCA393DE8D}"/>
              </a:ext>
            </a:extLst>
          </p:cNvPr>
          <p:cNvSpPr>
            <a:spLocks noGrp="1" noChangeArrowheads="1"/>
          </p:cNvSpPr>
          <p:nvPr>
            <p:ph type="title"/>
          </p:nvPr>
        </p:nvSpPr>
        <p:spPr>
          <a:xfrm>
            <a:off x="1069975" y="427038"/>
            <a:ext cx="6007100" cy="914400"/>
          </a:xfrm>
        </p:spPr>
        <p:txBody>
          <a:bodyPr/>
          <a:lstStyle/>
          <a:p>
            <a:r>
              <a:rPr lang="en-US" altLang="en-US" b="1">
                <a:solidFill>
                  <a:srgbClr val="EA313A"/>
                </a:solidFill>
              </a:rPr>
              <a:t>Admission Source and Type Vs Time in Hospital </a:t>
            </a:r>
            <a:br>
              <a:rPr lang="en-US" altLang="en-US"/>
            </a:br>
            <a:endParaRPr lang="en-US" altLang="en-US"/>
          </a:p>
        </p:txBody>
      </p:sp>
      <p:pic>
        <p:nvPicPr>
          <p:cNvPr id="44034" name="Picture 2">
            <a:extLst>
              <a:ext uri="{FF2B5EF4-FFF2-40B4-BE49-F238E27FC236}">
                <a16:creationId xmlns:a16="http://schemas.microsoft.com/office/drawing/2014/main" id="{4A96597F-604B-F345-88A0-05261D97AA17}"/>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1301750"/>
            <a:ext cx="5430838"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5" name="Picture 4">
            <a:extLst>
              <a:ext uri="{FF2B5EF4-FFF2-40B4-BE49-F238E27FC236}">
                <a16:creationId xmlns:a16="http://schemas.microsoft.com/office/drawing/2014/main" id="{860BCC4E-12D0-0242-9F73-523097FF7228}"/>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111750" y="1960563"/>
            <a:ext cx="3930650" cy="257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26D9B018-FE6F-9A49-9C3C-C5228B1F835A}"/>
              </a:ext>
            </a:extLst>
          </p:cNvPr>
          <p:cNvSpPr txBox="1"/>
          <p:nvPr/>
        </p:nvSpPr>
        <p:spPr>
          <a:xfrm>
            <a:off x="95250" y="5086350"/>
            <a:ext cx="8340725" cy="2308225"/>
          </a:xfrm>
          <a:prstGeom prst="rect">
            <a:avLst/>
          </a:prstGeom>
          <a:noFill/>
        </p:spPr>
        <p:txBody>
          <a:bodyPr>
            <a:spAutoFit/>
          </a:bodyPr>
          <a:lstStyle/>
          <a:p>
            <a:pPr marL="285750" indent="-285750">
              <a:buFont typeface="Wingdings" pitchFamily="2" charset="2"/>
              <a:buChar char="ü"/>
              <a:defRPr/>
            </a:pPr>
            <a:r>
              <a:rPr lang="en-US" i="1" dirty="0">
                <a:solidFill>
                  <a:schemeClr val="accent6">
                    <a:lumMod val="50000"/>
                    <a:lumOff val="50000"/>
                  </a:schemeClr>
                </a:solidFill>
              </a:rPr>
              <a:t>Emergency, Urgent and elective contribute to the highest time in hospital.</a:t>
            </a:r>
          </a:p>
          <a:p>
            <a:pPr>
              <a:defRPr/>
            </a:pPr>
            <a:r>
              <a:rPr lang="en-US" i="1" dirty="0">
                <a:solidFill>
                  <a:schemeClr val="accent6">
                    <a:lumMod val="50000"/>
                    <a:lumOff val="50000"/>
                  </a:schemeClr>
                </a:solidFill>
              </a:rPr>
              <a:t>There is a correlation between Admission Source and Time in Hospital.</a:t>
            </a:r>
          </a:p>
          <a:p>
            <a:pPr>
              <a:defRPr/>
            </a:pPr>
            <a:r>
              <a:rPr lang="en-US" i="1" dirty="0">
                <a:solidFill>
                  <a:schemeClr val="accent6">
                    <a:lumMod val="50000"/>
                    <a:lumOff val="50000"/>
                  </a:schemeClr>
                </a:solidFill>
              </a:rPr>
              <a:t>For instance, patients who are transferred from another unit/hospital/ referred by a primary care physician, are likely to have complications and are likely to stay longer. LACE index goes up and they seem to have higher probability of readmission. </a:t>
            </a:r>
          </a:p>
          <a:p>
            <a:pPr>
              <a:defRPr/>
            </a:pPr>
            <a:endParaRPr lang="en-US" altLang="en-US" i="1" dirty="0">
              <a:solidFill>
                <a:schemeClr val="accent6">
                  <a:lumMod val="50000"/>
                  <a:lumOff val="50000"/>
                </a:schemeClr>
              </a:solidFill>
            </a:endParaRPr>
          </a:p>
          <a:p>
            <a:pPr>
              <a:defRPr/>
            </a:pP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1035C9EF-FB26-5843-A939-D5C2AB27F5A0}"/>
              </a:ext>
            </a:extLst>
          </p:cNvPr>
          <p:cNvSpPr>
            <a:spLocks noGrp="1" noChangeArrowheads="1"/>
          </p:cNvSpPr>
          <p:nvPr>
            <p:ph type="title"/>
          </p:nvPr>
        </p:nvSpPr>
        <p:spPr>
          <a:xfrm>
            <a:off x="1069975" y="427038"/>
            <a:ext cx="6007100" cy="914400"/>
          </a:xfrm>
        </p:spPr>
        <p:txBody>
          <a:bodyPr/>
          <a:lstStyle/>
          <a:p>
            <a:r>
              <a:rPr lang="en-US" altLang="en-US" b="1">
                <a:solidFill>
                  <a:srgbClr val="EA313A"/>
                </a:solidFill>
              </a:rPr>
              <a:t>Causality Analysis</a:t>
            </a:r>
            <a:br>
              <a:rPr lang="en-US" altLang="en-US"/>
            </a:br>
            <a:endParaRPr lang="en-US" altLang="en-US"/>
          </a:p>
        </p:txBody>
      </p:sp>
      <p:sp>
        <p:nvSpPr>
          <p:cNvPr id="6" name="TextBox 5">
            <a:extLst>
              <a:ext uri="{FF2B5EF4-FFF2-40B4-BE49-F238E27FC236}">
                <a16:creationId xmlns:a16="http://schemas.microsoft.com/office/drawing/2014/main" id="{26D9B018-FE6F-9A49-9C3C-C5228B1F835A}"/>
              </a:ext>
            </a:extLst>
          </p:cNvPr>
          <p:cNvSpPr txBox="1"/>
          <p:nvPr/>
        </p:nvSpPr>
        <p:spPr>
          <a:xfrm>
            <a:off x="0" y="4619625"/>
            <a:ext cx="9042400" cy="2586038"/>
          </a:xfrm>
          <a:prstGeom prst="rect">
            <a:avLst/>
          </a:prstGeom>
          <a:noFill/>
        </p:spPr>
        <p:txBody>
          <a:bodyPr>
            <a:spAutoFit/>
          </a:bodyPr>
          <a:lstStyle/>
          <a:p>
            <a:pPr>
              <a:defRPr/>
            </a:pPr>
            <a:r>
              <a:rPr lang="en-US" b="1" i="1" dirty="0">
                <a:solidFill>
                  <a:schemeClr val="accent6">
                    <a:lumMod val="50000"/>
                    <a:lumOff val="50000"/>
                  </a:schemeClr>
                </a:solidFill>
              </a:rPr>
              <a:t>Causal Claim: </a:t>
            </a:r>
            <a:r>
              <a:rPr lang="en-US" i="1" dirty="0">
                <a:solidFill>
                  <a:schemeClr val="accent6">
                    <a:lumMod val="50000"/>
                    <a:lumOff val="50000"/>
                  </a:schemeClr>
                </a:solidFill>
              </a:rPr>
              <a:t>Patients who are sourced from another unit/hospital/ HMO Referrals, are likely to have complications and are likely to stay longer and also have higher probability of readmission</a:t>
            </a:r>
          </a:p>
          <a:p>
            <a:pPr>
              <a:defRPr/>
            </a:pPr>
            <a:r>
              <a:rPr lang="en-US" b="1" i="1" dirty="0">
                <a:solidFill>
                  <a:schemeClr val="accent6">
                    <a:lumMod val="50000"/>
                    <a:lumOff val="50000"/>
                  </a:schemeClr>
                </a:solidFill>
              </a:rPr>
              <a:t>Inference: </a:t>
            </a:r>
            <a:r>
              <a:rPr lang="en-US" i="1" dirty="0">
                <a:solidFill>
                  <a:schemeClr val="accent6">
                    <a:lumMod val="50000"/>
                    <a:lumOff val="50000"/>
                  </a:schemeClr>
                </a:solidFill>
              </a:rPr>
              <a:t>But they do not cause one other.  There may be another cause that explains the outcome. Perhaps, It could be because of medication not having an immediate impact or something to do with the person’s hygiene habits, that is causing the high readmission associated with the patients transferred from from another unit/hospital/ HMO Referrals.</a:t>
            </a:r>
            <a:endParaRPr lang="en-US" altLang="en-US" i="1" dirty="0">
              <a:solidFill>
                <a:schemeClr val="accent6">
                  <a:lumMod val="50000"/>
                  <a:lumOff val="50000"/>
                </a:schemeClr>
              </a:solidFill>
            </a:endParaRPr>
          </a:p>
          <a:p>
            <a:pPr>
              <a:defRPr/>
            </a:pPr>
            <a:r>
              <a:rPr lang="en-US" b="1" i="1" dirty="0">
                <a:solidFill>
                  <a:schemeClr val="accent6">
                    <a:lumMod val="50000"/>
                    <a:lumOff val="50000"/>
                  </a:schemeClr>
                </a:solidFill>
              </a:rPr>
              <a:t> </a:t>
            </a:r>
            <a:endParaRPr lang="en-US" i="1" dirty="0">
              <a:solidFill>
                <a:schemeClr val="accent6">
                  <a:lumMod val="50000"/>
                  <a:lumOff val="50000"/>
                </a:schemeClr>
              </a:solidFill>
            </a:endParaRPr>
          </a:p>
        </p:txBody>
      </p:sp>
      <p:pic>
        <p:nvPicPr>
          <p:cNvPr id="45059" name="Picture 1">
            <a:extLst>
              <a:ext uri="{FF2B5EF4-FFF2-40B4-BE49-F238E27FC236}">
                <a16:creationId xmlns:a16="http://schemas.microsoft.com/office/drawing/2014/main" id="{27D05C49-D5ED-E646-A33B-ADA5170F9630}"/>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835025"/>
            <a:ext cx="7802563"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a:extLst>
              <a:ext uri="{FF2B5EF4-FFF2-40B4-BE49-F238E27FC236}">
                <a16:creationId xmlns:a16="http://schemas.microsoft.com/office/drawing/2014/main" id="{AF011406-D07D-0D49-AF14-A31E289FE64B}"/>
              </a:ext>
            </a:extLst>
          </p:cNvPr>
          <p:cNvSpPr>
            <a:spLocks noGrp="1" noChangeArrowheads="1"/>
          </p:cNvSpPr>
          <p:nvPr>
            <p:ph type="title"/>
          </p:nvPr>
        </p:nvSpPr>
        <p:spPr>
          <a:xfrm>
            <a:off x="0" y="249238"/>
            <a:ext cx="9144000" cy="1036637"/>
          </a:xfrm>
        </p:spPr>
        <p:txBody>
          <a:bodyPr/>
          <a:lstStyle/>
          <a:p>
            <a:r>
              <a:rPr lang="en-US" altLang="en-US" sz="2800" b="1">
                <a:solidFill>
                  <a:srgbClr val="EA313A"/>
                </a:solidFill>
              </a:rPr>
              <a:t>Effect of Discharge Summary on Readmission</a:t>
            </a:r>
            <a:endParaRPr lang="en-US" altLang="en-US" sz="2800"/>
          </a:p>
        </p:txBody>
      </p:sp>
      <p:sp>
        <p:nvSpPr>
          <p:cNvPr id="55299" name="Content Placeholder 3">
            <a:extLst>
              <a:ext uri="{FF2B5EF4-FFF2-40B4-BE49-F238E27FC236}">
                <a16:creationId xmlns:a16="http://schemas.microsoft.com/office/drawing/2014/main" id="{B950655F-3567-0548-86AB-038A7CDA1160}"/>
              </a:ext>
            </a:extLst>
          </p:cNvPr>
          <p:cNvSpPr>
            <a:spLocks noGrp="1" noChangeArrowheads="1"/>
          </p:cNvSpPr>
          <p:nvPr>
            <p:ph sz="half" idx="2"/>
          </p:nvPr>
        </p:nvSpPr>
        <p:spPr>
          <a:xfrm>
            <a:off x="0" y="5521325"/>
            <a:ext cx="8812213" cy="1165225"/>
          </a:xfrm>
        </p:spPr>
        <p:txBody>
          <a:bodyPr/>
          <a:lstStyle/>
          <a:p>
            <a:pPr>
              <a:buFont typeface="Wingdings" pitchFamily="2" charset="2"/>
              <a:buChar char="ü"/>
              <a:defRPr/>
            </a:pPr>
            <a:r>
              <a:rPr lang="en-US" sz="1600" i="1" dirty="0">
                <a:solidFill>
                  <a:schemeClr val="accent6">
                    <a:lumMod val="50000"/>
                    <a:lumOff val="50000"/>
                  </a:schemeClr>
                </a:solidFill>
              </a:rPr>
              <a:t>Transfer to another unit in a hospital or another hospital may indicate higher severity/complexity of disease and make readmission likely. </a:t>
            </a:r>
          </a:p>
          <a:p>
            <a:pPr>
              <a:buFont typeface="Wingdings" pitchFamily="2" charset="2"/>
              <a:buChar char="ü"/>
              <a:defRPr/>
            </a:pPr>
            <a:r>
              <a:rPr lang="en-US" sz="1600" i="1" dirty="0">
                <a:solidFill>
                  <a:schemeClr val="accent6">
                    <a:lumMod val="50000"/>
                    <a:lumOff val="50000"/>
                  </a:schemeClr>
                </a:solidFill>
              </a:rPr>
              <a:t>Interestingly, patients who Left Against Medical Advice (LAMA) are also likely to be readmitted, perhaps because their condition was not fit for discharge in the first place.</a:t>
            </a:r>
            <a:endParaRPr lang="en-US" altLang="en-US" sz="1600" i="1" dirty="0">
              <a:solidFill>
                <a:schemeClr val="accent6">
                  <a:lumMod val="50000"/>
                  <a:lumOff val="50000"/>
                </a:schemeClr>
              </a:solidFill>
            </a:endParaRPr>
          </a:p>
        </p:txBody>
      </p:sp>
      <p:pic>
        <p:nvPicPr>
          <p:cNvPr id="46083" name="Picture 1">
            <a:extLst>
              <a:ext uri="{FF2B5EF4-FFF2-40B4-BE49-F238E27FC236}">
                <a16:creationId xmlns:a16="http://schemas.microsoft.com/office/drawing/2014/main" id="{A74A4B80-67B4-0F40-9E37-B7E6BF9E1490}"/>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1668463"/>
            <a:ext cx="9144000" cy="385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4" name="TextBox 3">
            <a:extLst>
              <a:ext uri="{FF2B5EF4-FFF2-40B4-BE49-F238E27FC236}">
                <a16:creationId xmlns:a16="http://schemas.microsoft.com/office/drawing/2014/main" id="{35488F5E-8F66-184B-9ECB-0D62EE8A793C}"/>
              </a:ext>
            </a:extLst>
          </p:cNvPr>
          <p:cNvSpPr txBox="1">
            <a:spLocks noChangeArrowheads="1"/>
          </p:cNvSpPr>
          <p:nvPr/>
        </p:nvSpPr>
        <p:spPr bwMode="auto">
          <a:xfrm>
            <a:off x="177800" y="1285875"/>
            <a:ext cx="73929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bg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bg1"/>
                </a:solidFill>
                <a:latin typeface="Arial" panose="020B0604020202020204" pitchFamily="34" charset="0"/>
                <a:ea typeface="MS PGothic" panose="020B0600070205080204" pitchFamily="34" charset="-128"/>
              </a:defRPr>
            </a:lvl2pPr>
            <a:lvl3pPr marL="1143000" indent="-228600">
              <a:spcBef>
                <a:spcPct val="20000"/>
              </a:spcBef>
              <a:buChar char="•"/>
              <a:defRPr>
                <a:solidFill>
                  <a:schemeClr val="bg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9pPr>
          </a:lstStyle>
          <a:p>
            <a:pPr>
              <a:spcBef>
                <a:spcPct val="0"/>
              </a:spcBef>
              <a:buFontTx/>
              <a:buNone/>
            </a:pPr>
            <a:r>
              <a:rPr lang="en-US" altLang="en-US" sz="1800">
                <a:solidFill>
                  <a:schemeClr val="tx1"/>
                </a:solidFill>
              </a:rPr>
              <a:t>Diabetic patients based on Discharge Disposition details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5FB2CAF0-B3C1-0442-A1AA-9F2A6F184073}"/>
              </a:ext>
            </a:extLst>
          </p:cNvPr>
          <p:cNvSpPr>
            <a:spLocks noGrp="1" noChangeArrowheads="1"/>
          </p:cNvSpPr>
          <p:nvPr>
            <p:ph type="title"/>
          </p:nvPr>
        </p:nvSpPr>
        <p:spPr>
          <a:xfrm>
            <a:off x="0" y="249238"/>
            <a:ext cx="9144000" cy="1036637"/>
          </a:xfrm>
        </p:spPr>
        <p:txBody>
          <a:bodyPr/>
          <a:lstStyle/>
          <a:p>
            <a:r>
              <a:rPr lang="en-US" altLang="en-US" sz="2800" b="1">
                <a:solidFill>
                  <a:srgbClr val="EA313A"/>
                </a:solidFill>
              </a:rPr>
              <a:t>Effect of Number of Medications on Readmission</a:t>
            </a:r>
            <a:endParaRPr lang="en-US" altLang="en-US" sz="2800"/>
          </a:p>
        </p:txBody>
      </p:sp>
      <p:sp>
        <p:nvSpPr>
          <p:cNvPr id="55299" name="Content Placeholder 3">
            <a:extLst>
              <a:ext uri="{FF2B5EF4-FFF2-40B4-BE49-F238E27FC236}">
                <a16:creationId xmlns:a16="http://schemas.microsoft.com/office/drawing/2014/main" id="{B950655F-3567-0548-86AB-038A7CDA1160}"/>
              </a:ext>
            </a:extLst>
          </p:cNvPr>
          <p:cNvSpPr>
            <a:spLocks noGrp="1" noChangeArrowheads="1"/>
          </p:cNvSpPr>
          <p:nvPr>
            <p:ph sz="half" idx="2"/>
          </p:nvPr>
        </p:nvSpPr>
        <p:spPr>
          <a:xfrm>
            <a:off x="0" y="5521325"/>
            <a:ext cx="8812213" cy="1165225"/>
          </a:xfrm>
        </p:spPr>
        <p:txBody>
          <a:bodyPr/>
          <a:lstStyle/>
          <a:p>
            <a:pPr>
              <a:buFont typeface="Wingdings" pitchFamily="2" charset="2"/>
              <a:buChar char="ü"/>
              <a:defRPr/>
            </a:pPr>
            <a:r>
              <a:rPr lang="en-US" sz="1600" i="1" dirty="0">
                <a:solidFill>
                  <a:schemeClr val="accent6">
                    <a:lumMod val="50000"/>
                    <a:lumOff val="50000"/>
                  </a:schemeClr>
                </a:solidFill>
              </a:rPr>
              <a:t>Transfer to another unit in a hospital or another hospital may indicate higher severity/complexity of disease and make readmission likely. </a:t>
            </a:r>
          </a:p>
          <a:p>
            <a:pPr>
              <a:buFont typeface="Wingdings" pitchFamily="2" charset="2"/>
              <a:buChar char="ü"/>
              <a:defRPr/>
            </a:pPr>
            <a:r>
              <a:rPr lang="en-US" sz="1600" i="1" dirty="0">
                <a:solidFill>
                  <a:schemeClr val="accent6">
                    <a:lumMod val="50000"/>
                    <a:lumOff val="50000"/>
                  </a:schemeClr>
                </a:solidFill>
              </a:rPr>
              <a:t>Interestingly, patients who Left Against Medical Advice (LAMA) are also likely to be readmitted, perhaps because their condition was not fit for discharge in the first place.</a:t>
            </a:r>
            <a:endParaRPr lang="en-US" altLang="en-US" sz="1600" i="1" dirty="0">
              <a:solidFill>
                <a:schemeClr val="accent6">
                  <a:lumMod val="50000"/>
                  <a:lumOff val="50000"/>
                </a:schemeClr>
              </a:solidFill>
            </a:endParaRPr>
          </a:p>
        </p:txBody>
      </p:sp>
      <p:pic>
        <p:nvPicPr>
          <p:cNvPr id="47107" name="Picture 2">
            <a:extLst>
              <a:ext uri="{FF2B5EF4-FFF2-40B4-BE49-F238E27FC236}">
                <a16:creationId xmlns:a16="http://schemas.microsoft.com/office/drawing/2014/main" id="{11BD4FCA-A141-1B4A-B989-1E30EC1C7440}"/>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1703388"/>
            <a:ext cx="3390900"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8" name="Picture 1">
            <a:extLst>
              <a:ext uri="{FF2B5EF4-FFF2-40B4-BE49-F238E27FC236}">
                <a16:creationId xmlns:a16="http://schemas.microsoft.com/office/drawing/2014/main" id="{FDD5DD9C-C4EB-C44E-97C3-27408F82C40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125788" y="1171575"/>
            <a:ext cx="4084637"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9" name="Picture 2">
            <a:extLst>
              <a:ext uri="{FF2B5EF4-FFF2-40B4-BE49-F238E27FC236}">
                <a16:creationId xmlns:a16="http://schemas.microsoft.com/office/drawing/2014/main" id="{1458CE6C-5D20-6141-BD4B-B63A4042EF10}"/>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0" y="3597275"/>
            <a:ext cx="8594725" cy="326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a:extLst>
              <a:ext uri="{FF2B5EF4-FFF2-40B4-BE49-F238E27FC236}">
                <a16:creationId xmlns:a16="http://schemas.microsoft.com/office/drawing/2014/main" id="{27DA7743-9B44-E540-BAE2-92357FFD83B3}"/>
              </a:ext>
            </a:extLst>
          </p:cNvPr>
          <p:cNvSpPr>
            <a:spLocks noGrp="1" noChangeArrowheads="1"/>
          </p:cNvSpPr>
          <p:nvPr>
            <p:ph type="title"/>
          </p:nvPr>
        </p:nvSpPr>
        <p:spPr>
          <a:xfrm>
            <a:off x="0" y="249238"/>
            <a:ext cx="9144000" cy="1036637"/>
          </a:xfrm>
        </p:spPr>
        <p:txBody>
          <a:bodyPr/>
          <a:lstStyle/>
          <a:p>
            <a:r>
              <a:rPr lang="en-US" altLang="en-US" sz="2800" b="1">
                <a:solidFill>
                  <a:srgbClr val="EA313A"/>
                </a:solidFill>
              </a:rPr>
              <a:t>Effect of Number of Medications on Readmission</a:t>
            </a:r>
            <a:endParaRPr lang="en-US" altLang="en-US" sz="2800"/>
          </a:p>
        </p:txBody>
      </p:sp>
      <p:sp>
        <p:nvSpPr>
          <p:cNvPr id="55299" name="Content Placeholder 3">
            <a:extLst>
              <a:ext uri="{FF2B5EF4-FFF2-40B4-BE49-F238E27FC236}">
                <a16:creationId xmlns:a16="http://schemas.microsoft.com/office/drawing/2014/main" id="{B950655F-3567-0548-86AB-038A7CDA1160}"/>
              </a:ext>
            </a:extLst>
          </p:cNvPr>
          <p:cNvSpPr>
            <a:spLocks noGrp="1" noChangeArrowheads="1"/>
          </p:cNvSpPr>
          <p:nvPr>
            <p:ph sz="half" idx="2"/>
          </p:nvPr>
        </p:nvSpPr>
        <p:spPr>
          <a:xfrm>
            <a:off x="0" y="5521325"/>
            <a:ext cx="8812213" cy="1165225"/>
          </a:xfrm>
        </p:spPr>
        <p:txBody>
          <a:bodyPr/>
          <a:lstStyle/>
          <a:p>
            <a:pPr>
              <a:buFont typeface="Wingdings" pitchFamily="2" charset="2"/>
              <a:buChar char="ü"/>
              <a:defRPr/>
            </a:pPr>
            <a:r>
              <a:rPr lang="en-US" sz="1600" i="1" dirty="0">
                <a:solidFill>
                  <a:schemeClr val="accent6">
                    <a:lumMod val="50000"/>
                    <a:lumOff val="50000"/>
                  </a:schemeClr>
                </a:solidFill>
              </a:rPr>
              <a:t>Transfer to another unit in a hospital or another hospital may indicate higher severity/complexity of disease and make readmission likely. </a:t>
            </a:r>
          </a:p>
          <a:p>
            <a:pPr>
              <a:buFont typeface="Wingdings" pitchFamily="2" charset="2"/>
              <a:buChar char="ü"/>
              <a:defRPr/>
            </a:pPr>
            <a:r>
              <a:rPr lang="en-US" sz="1600" i="1" dirty="0">
                <a:solidFill>
                  <a:schemeClr val="accent6">
                    <a:lumMod val="50000"/>
                    <a:lumOff val="50000"/>
                  </a:schemeClr>
                </a:solidFill>
              </a:rPr>
              <a:t>Interestingly, patients who Left Against Medical Advice (LAMA) are also likely to be readmitted, perhaps because their condition was not fit for discharge in the first place.</a:t>
            </a:r>
            <a:endParaRPr lang="en-US" altLang="en-US" sz="1600" i="1" dirty="0">
              <a:solidFill>
                <a:schemeClr val="accent6">
                  <a:lumMod val="50000"/>
                  <a:lumOff val="50000"/>
                </a:schemeClr>
              </a:solidFill>
            </a:endParaRPr>
          </a:p>
        </p:txBody>
      </p:sp>
      <p:pic>
        <p:nvPicPr>
          <p:cNvPr id="48131" name="Picture 2">
            <a:extLst>
              <a:ext uri="{FF2B5EF4-FFF2-40B4-BE49-F238E27FC236}">
                <a16:creationId xmlns:a16="http://schemas.microsoft.com/office/drawing/2014/main" id="{EDB9461F-6CFA-F442-BCFA-51EB1659082F}"/>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1703388"/>
            <a:ext cx="3390900"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2" name="Picture 1">
            <a:extLst>
              <a:ext uri="{FF2B5EF4-FFF2-40B4-BE49-F238E27FC236}">
                <a16:creationId xmlns:a16="http://schemas.microsoft.com/office/drawing/2014/main" id="{040F64B6-5C93-F340-A3E1-4A081C0891E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125788" y="1171575"/>
            <a:ext cx="4084637"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3" name="Picture 2">
            <a:extLst>
              <a:ext uri="{FF2B5EF4-FFF2-40B4-BE49-F238E27FC236}">
                <a16:creationId xmlns:a16="http://schemas.microsoft.com/office/drawing/2014/main" id="{20B6D006-D094-7842-A5D1-DFAE30D3D148}"/>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0" y="3597275"/>
            <a:ext cx="8594725" cy="326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a:extLst>
              <a:ext uri="{FF2B5EF4-FFF2-40B4-BE49-F238E27FC236}">
                <a16:creationId xmlns:a16="http://schemas.microsoft.com/office/drawing/2014/main" id="{FA4552D6-1702-4E44-B9F4-1DEEB8F7E03C}"/>
              </a:ext>
            </a:extLst>
          </p:cNvPr>
          <p:cNvSpPr>
            <a:spLocks noGrp="1" noChangeArrowheads="1"/>
          </p:cNvSpPr>
          <p:nvPr>
            <p:ph type="title"/>
          </p:nvPr>
        </p:nvSpPr>
        <p:spPr/>
        <p:txBody>
          <a:bodyPr/>
          <a:lstStyle/>
          <a:p>
            <a:r>
              <a:rPr lang="en-US" altLang="en-US" b="1">
                <a:solidFill>
                  <a:srgbClr val="EA313A"/>
                </a:solidFill>
              </a:rPr>
              <a:t>Effect of Number of Diabetic Medications on Readmission</a:t>
            </a:r>
            <a:endParaRPr lang="en-US" altLang="en-US"/>
          </a:p>
        </p:txBody>
      </p:sp>
      <p:sp>
        <p:nvSpPr>
          <p:cNvPr id="3" name="Text Placeholder 2">
            <a:extLst>
              <a:ext uri="{FF2B5EF4-FFF2-40B4-BE49-F238E27FC236}">
                <a16:creationId xmlns:a16="http://schemas.microsoft.com/office/drawing/2014/main" id="{BB6B35E7-82CD-BF4F-8CEB-712D242D7DD5}"/>
              </a:ext>
            </a:extLst>
          </p:cNvPr>
          <p:cNvSpPr>
            <a:spLocks noGrp="1"/>
          </p:cNvSpPr>
          <p:nvPr>
            <p:ph type="body" sz="half" idx="1"/>
          </p:nvPr>
        </p:nvSpPr>
        <p:spPr>
          <a:xfrm>
            <a:off x="1406525" y="5959475"/>
            <a:ext cx="5656263" cy="898525"/>
          </a:xfrm>
        </p:spPr>
        <p:txBody>
          <a:bodyPr/>
          <a:lstStyle/>
          <a:p>
            <a:pPr>
              <a:buFont typeface="Wingdings" pitchFamily="2" charset="2"/>
              <a:buChar char="ü"/>
              <a:defRPr/>
            </a:pPr>
            <a:r>
              <a:rPr lang="en-US" dirty="0">
                <a:solidFill>
                  <a:schemeClr val="accent6">
                    <a:lumMod val="50000"/>
                    <a:lumOff val="50000"/>
                  </a:schemeClr>
                </a:solidFill>
              </a:rPr>
              <a:t>Patients with diabetes are most likely to be prescribed 1-3 medicines</a:t>
            </a:r>
          </a:p>
        </p:txBody>
      </p:sp>
      <p:pic>
        <p:nvPicPr>
          <p:cNvPr id="62467" name="Picture 4">
            <a:extLst>
              <a:ext uri="{FF2B5EF4-FFF2-40B4-BE49-F238E27FC236}">
                <a16:creationId xmlns:a16="http://schemas.microsoft.com/office/drawing/2014/main" id="{C096D447-DCDC-2747-8952-A44D3DD9EDEA}"/>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670050" y="1344613"/>
            <a:ext cx="5392738" cy="461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a:extLst>
              <a:ext uri="{FF2B5EF4-FFF2-40B4-BE49-F238E27FC236}">
                <a16:creationId xmlns:a16="http://schemas.microsoft.com/office/drawing/2014/main" id="{08DBC4CF-E937-AC48-AB92-8B0351743D87}"/>
              </a:ext>
            </a:extLst>
          </p:cNvPr>
          <p:cNvSpPr>
            <a:spLocks noGrp="1" noChangeArrowheads="1"/>
          </p:cNvSpPr>
          <p:nvPr>
            <p:ph type="title"/>
          </p:nvPr>
        </p:nvSpPr>
        <p:spPr>
          <a:xfrm>
            <a:off x="0" y="249238"/>
            <a:ext cx="9144000" cy="1036637"/>
          </a:xfrm>
        </p:spPr>
        <p:txBody>
          <a:bodyPr/>
          <a:lstStyle/>
          <a:p>
            <a:r>
              <a:rPr lang="en-US" altLang="en-US" sz="2800" b="1">
                <a:solidFill>
                  <a:srgbClr val="EA313A"/>
                </a:solidFill>
              </a:rPr>
              <a:t>Emergency Impact on Readmission</a:t>
            </a:r>
            <a:endParaRPr lang="en-US" altLang="en-US" sz="2800"/>
          </a:p>
        </p:txBody>
      </p:sp>
      <p:sp>
        <p:nvSpPr>
          <p:cNvPr id="55299" name="Content Placeholder 3">
            <a:extLst>
              <a:ext uri="{FF2B5EF4-FFF2-40B4-BE49-F238E27FC236}">
                <a16:creationId xmlns:a16="http://schemas.microsoft.com/office/drawing/2014/main" id="{B950655F-3567-0548-86AB-038A7CDA1160}"/>
              </a:ext>
            </a:extLst>
          </p:cNvPr>
          <p:cNvSpPr>
            <a:spLocks noGrp="1" noChangeArrowheads="1"/>
          </p:cNvSpPr>
          <p:nvPr>
            <p:ph sz="half" idx="2"/>
          </p:nvPr>
        </p:nvSpPr>
        <p:spPr>
          <a:xfrm>
            <a:off x="1390650" y="5799138"/>
            <a:ext cx="7467600" cy="909637"/>
          </a:xfrm>
        </p:spPr>
        <p:txBody>
          <a:bodyPr/>
          <a:lstStyle/>
          <a:p>
            <a:pPr>
              <a:buFont typeface="Wingdings" pitchFamily="2" charset="2"/>
              <a:buChar char="ü"/>
              <a:defRPr/>
            </a:pPr>
            <a:r>
              <a:rPr lang="en-US" altLang="en-US" sz="1600" i="1" dirty="0">
                <a:solidFill>
                  <a:schemeClr val="accent6">
                    <a:lumMod val="50000"/>
                    <a:lumOff val="50000"/>
                  </a:schemeClr>
                </a:solidFill>
              </a:rPr>
              <a:t>The distribution is highly skewed as most of them don’t have an emergency visit.</a:t>
            </a:r>
          </a:p>
        </p:txBody>
      </p:sp>
      <p:pic>
        <p:nvPicPr>
          <p:cNvPr id="49155" name="Picture 2">
            <a:extLst>
              <a:ext uri="{FF2B5EF4-FFF2-40B4-BE49-F238E27FC236}">
                <a16:creationId xmlns:a16="http://schemas.microsoft.com/office/drawing/2014/main" id="{D5B112D7-6422-FB43-A2D9-9A51F3EA0906}"/>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765800" y="2322513"/>
            <a:ext cx="3378200" cy="187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6" name="Picture 1">
            <a:extLst>
              <a:ext uri="{FF2B5EF4-FFF2-40B4-BE49-F238E27FC236}">
                <a16:creationId xmlns:a16="http://schemas.microsoft.com/office/drawing/2014/main" id="{802CEE23-1E85-C440-919F-FB4BA436248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90650" y="1655763"/>
            <a:ext cx="4375150" cy="377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a:extLst>
              <a:ext uri="{FF2B5EF4-FFF2-40B4-BE49-F238E27FC236}">
                <a16:creationId xmlns:a16="http://schemas.microsoft.com/office/drawing/2014/main" id="{AA01A330-EBF2-EF48-876F-D21612CD5AAB}"/>
              </a:ext>
            </a:extLst>
          </p:cNvPr>
          <p:cNvSpPr>
            <a:spLocks noGrp="1" noChangeArrowheads="1"/>
          </p:cNvSpPr>
          <p:nvPr>
            <p:ph type="title"/>
          </p:nvPr>
        </p:nvSpPr>
        <p:spPr/>
        <p:txBody>
          <a:bodyPr/>
          <a:lstStyle/>
          <a:p>
            <a:r>
              <a:rPr lang="en-US" altLang="en-US" b="1">
                <a:solidFill>
                  <a:srgbClr val="EA313A"/>
                </a:solidFill>
              </a:rPr>
              <a:t>Correlation of numeric variables on Readmission</a:t>
            </a:r>
            <a:endParaRPr lang="en-US" altLang="en-US"/>
          </a:p>
        </p:txBody>
      </p:sp>
      <p:sp>
        <p:nvSpPr>
          <p:cNvPr id="3" name="Text Placeholder 2">
            <a:extLst>
              <a:ext uri="{FF2B5EF4-FFF2-40B4-BE49-F238E27FC236}">
                <a16:creationId xmlns:a16="http://schemas.microsoft.com/office/drawing/2014/main" id="{E503CDD8-C41C-3045-944A-467C56CBC1B8}"/>
              </a:ext>
            </a:extLst>
          </p:cNvPr>
          <p:cNvSpPr>
            <a:spLocks noGrp="1"/>
          </p:cNvSpPr>
          <p:nvPr>
            <p:ph type="body" sz="half" idx="1"/>
          </p:nvPr>
        </p:nvSpPr>
        <p:spPr>
          <a:xfrm flipH="1">
            <a:off x="457200" y="5849938"/>
            <a:ext cx="8229600" cy="276225"/>
          </a:xfrm>
        </p:spPr>
        <p:txBody>
          <a:bodyPr/>
          <a:lstStyle/>
          <a:p>
            <a:pPr>
              <a:defRPr/>
            </a:pPr>
            <a:r>
              <a:rPr lang="en-US" sz="2000" i="1" dirty="0">
                <a:solidFill>
                  <a:schemeClr val="accent6">
                    <a:lumMod val="50000"/>
                    <a:lumOff val="50000"/>
                  </a:schemeClr>
                </a:solidFill>
              </a:rPr>
              <a:t>Notice that as the Number of emergency increases the Number of Medication decreases.</a:t>
            </a:r>
          </a:p>
        </p:txBody>
      </p:sp>
      <p:pic>
        <p:nvPicPr>
          <p:cNvPr id="63491" name="Picture 4">
            <a:extLst>
              <a:ext uri="{FF2B5EF4-FFF2-40B4-BE49-F238E27FC236}">
                <a16:creationId xmlns:a16="http://schemas.microsoft.com/office/drawing/2014/main" id="{3C2695A6-3925-8B46-83CF-9EA570FA84BD}"/>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635125" y="1314450"/>
            <a:ext cx="4822825" cy="437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2" name="Picture 6">
            <a:extLst>
              <a:ext uri="{FF2B5EF4-FFF2-40B4-BE49-F238E27FC236}">
                <a16:creationId xmlns:a16="http://schemas.microsoft.com/office/drawing/2014/main" id="{3646C9C2-8141-D74D-B769-9A5F6B7BE43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635125" y="5700713"/>
            <a:ext cx="46609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3" name="Picture 7">
            <a:extLst>
              <a:ext uri="{FF2B5EF4-FFF2-40B4-BE49-F238E27FC236}">
                <a16:creationId xmlns:a16="http://schemas.microsoft.com/office/drawing/2014/main" id="{0E8866EE-196C-3B46-83DF-51EE6FC3B7EC}"/>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10150" y="2933700"/>
            <a:ext cx="889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a:extLst>
              <a:ext uri="{FF2B5EF4-FFF2-40B4-BE49-F238E27FC236}">
                <a16:creationId xmlns:a16="http://schemas.microsoft.com/office/drawing/2014/main" id="{147A8B51-0669-7B46-80AA-992B6A3B17E5}"/>
              </a:ext>
            </a:extLst>
          </p:cNvPr>
          <p:cNvSpPr>
            <a:spLocks noGrp="1" noChangeArrowheads="1"/>
          </p:cNvSpPr>
          <p:nvPr>
            <p:ph type="title"/>
          </p:nvPr>
        </p:nvSpPr>
        <p:spPr>
          <a:xfrm>
            <a:off x="-95250" y="-263525"/>
            <a:ext cx="9239250" cy="1549400"/>
          </a:xfrm>
        </p:spPr>
        <p:txBody>
          <a:bodyPr/>
          <a:lstStyle/>
          <a:p>
            <a:r>
              <a:rPr lang="en-US" altLang="en-US" sz="2800" b="1">
                <a:solidFill>
                  <a:srgbClr val="EA313A"/>
                </a:solidFill>
              </a:rPr>
              <a:t>Effect of OUT &amp; IN Patient Count on Readmission</a:t>
            </a:r>
            <a:endParaRPr lang="en-US" altLang="en-US" sz="2800"/>
          </a:p>
        </p:txBody>
      </p:sp>
      <p:pic>
        <p:nvPicPr>
          <p:cNvPr id="50178" name="Picture 1">
            <a:extLst>
              <a:ext uri="{FF2B5EF4-FFF2-40B4-BE49-F238E27FC236}">
                <a16:creationId xmlns:a16="http://schemas.microsoft.com/office/drawing/2014/main" id="{ACA685CA-2E64-FE42-B182-FCC2FFB3484A}"/>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8738" y="2187575"/>
            <a:ext cx="4805363"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79" name="Picture 2">
            <a:extLst>
              <a:ext uri="{FF2B5EF4-FFF2-40B4-BE49-F238E27FC236}">
                <a16:creationId xmlns:a16="http://schemas.microsoft.com/office/drawing/2014/main" id="{5017A30F-5880-A245-A64F-491E5378E7A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524375" y="1985963"/>
            <a:ext cx="4614863" cy="408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0" name="Picture 4">
            <a:extLst>
              <a:ext uri="{FF2B5EF4-FFF2-40B4-BE49-F238E27FC236}">
                <a16:creationId xmlns:a16="http://schemas.microsoft.com/office/drawing/2014/main" id="{1A250D18-372B-2642-A4E7-EA7B30F07CCE}"/>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14300" y="706438"/>
            <a:ext cx="5529263" cy="148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9116961F-3D66-3F4C-9549-51F402106B35}"/>
              </a:ext>
            </a:extLst>
          </p:cNvPr>
          <p:cNvSpPr txBox="1"/>
          <p:nvPr/>
        </p:nvSpPr>
        <p:spPr>
          <a:xfrm>
            <a:off x="0" y="6073775"/>
            <a:ext cx="9144000" cy="523875"/>
          </a:xfrm>
          <a:prstGeom prst="rect">
            <a:avLst/>
          </a:prstGeom>
          <a:noFill/>
        </p:spPr>
        <p:txBody>
          <a:bodyPr>
            <a:spAutoFit/>
          </a:bodyPr>
          <a:lstStyle/>
          <a:p>
            <a:pPr>
              <a:defRPr/>
            </a:pPr>
            <a:r>
              <a:rPr lang="en-US" sz="1400" i="1" dirty="0">
                <a:solidFill>
                  <a:schemeClr val="accent6">
                    <a:lumMod val="50000"/>
                    <a:lumOff val="50000"/>
                  </a:schemeClr>
                </a:solidFill>
              </a:rPr>
              <a:t>The number of inpatient visits in the last year, means that if patients have been to the hospital in the last year they are more likely to be re-hospitalized again. More data about their prior admissions, could help further in analysis.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a:extLst>
              <a:ext uri="{FF2B5EF4-FFF2-40B4-BE49-F238E27FC236}">
                <a16:creationId xmlns:a16="http://schemas.microsoft.com/office/drawing/2014/main" id="{0D5D7681-83D4-1448-BFAF-7FE0B2ADFB85}"/>
              </a:ext>
            </a:extLst>
          </p:cNvPr>
          <p:cNvSpPr>
            <a:spLocks noGrp="1" noChangeArrowheads="1"/>
          </p:cNvSpPr>
          <p:nvPr>
            <p:ph type="title"/>
          </p:nvPr>
        </p:nvSpPr>
        <p:spPr>
          <a:xfrm>
            <a:off x="0" y="249238"/>
            <a:ext cx="9144000" cy="1036637"/>
          </a:xfrm>
        </p:spPr>
        <p:txBody>
          <a:bodyPr/>
          <a:lstStyle/>
          <a:p>
            <a:r>
              <a:rPr lang="en-US" altLang="en-US" sz="2800" b="1">
                <a:solidFill>
                  <a:srgbClr val="EA313A"/>
                </a:solidFill>
              </a:rPr>
              <a:t>Effect of Number of Diagnosis on Readmission</a:t>
            </a:r>
            <a:endParaRPr lang="en-US" altLang="en-US" sz="2800"/>
          </a:p>
        </p:txBody>
      </p:sp>
      <p:sp>
        <p:nvSpPr>
          <p:cNvPr id="55299" name="Content Placeholder 3">
            <a:extLst>
              <a:ext uri="{FF2B5EF4-FFF2-40B4-BE49-F238E27FC236}">
                <a16:creationId xmlns:a16="http://schemas.microsoft.com/office/drawing/2014/main" id="{B950655F-3567-0548-86AB-038A7CDA1160}"/>
              </a:ext>
            </a:extLst>
          </p:cNvPr>
          <p:cNvSpPr>
            <a:spLocks noGrp="1" noChangeArrowheads="1"/>
          </p:cNvSpPr>
          <p:nvPr>
            <p:ph sz="half" idx="2"/>
          </p:nvPr>
        </p:nvSpPr>
        <p:spPr>
          <a:xfrm>
            <a:off x="0" y="5521325"/>
            <a:ext cx="8812213" cy="1165225"/>
          </a:xfrm>
        </p:spPr>
        <p:txBody>
          <a:bodyPr/>
          <a:lstStyle/>
          <a:p>
            <a:pPr>
              <a:buFont typeface="Wingdings" pitchFamily="2" charset="2"/>
              <a:buChar char="ü"/>
              <a:defRPr/>
            </a:pPr>
            <a:r>
              <a:rPr lang="en-US" altLang="en-US" sz="1600" i="1" dirty="0">
                <a:solidFill>
                  <a:schemeClr val="accent6">
                    <a:lumMod val="50000"/>
                    <a:lumOff val="50000"/>
                  </a:schemeClr>
                </a:solidFill>
              </a:rPr>
              <a:t>Multiple diagnosis detected with 9 being the highest </a:t>
            </a:r>
          </a:p>
        </p:txBody>
      </p:sp>
      <p:sp>
        <p:nvSpPr>
          <p:cNvPr id="51203" name="TextBox 3">
            <a:extLst>
              <a:ext uri="{FF2B5EF4-FFF2-40B4-BE49-F238E27FC236}">
                <a16:creationId xmlns:a16="http://schemas.microsoft.com/office/drawing/2014/main" id="{52319637-8C24-8A4D-8BF1-E3A0DCBEF7B1}"/>
              </a:ext>
            </a:extLst>
          </p:cNvPr>
          <p:cNvSpPr txBox="1">
            <a:spLocks noChangeArrowheads="1"/>
          </p:cNvSpPr>
          <p:nvPr/>
        </p:nvSpPr>
        <p:spPr bwMode="auto">
          <a:xfrm>
            <a:off x="177800" y="1285875"/>
            <a:ext cx="73929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bg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bg1"/>
                </a:solidFill>
                <a:latin typeface="Arial" panose="020B0604020202020204" pitchFamily="34" charset="0"/>
                <a:ea typeface="MS PGothic" panose="020B0600070205080204" pitchFamily="34" charset="-128"/>
              </a:defRPr>
            </a:lvl2pPr>
            <a:lvl3pPr marL="1143000" indent="-228600">
              <a:spcBef>
                <a:spcPct val="20000"/>
              </a:spcBef>
              <a:buChar char="•"/>
              <a:defRPr>
                <a:solidFill>
                  <a:schemeClr val="bg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9pPr>
          </a:lstStyle>
          <a:p>
            <a:pPr>
              <a:spcBef>
                <a:spcPct val="0"/>
              </a:spcBef>
              <a:buFontTx/>
              <a:buNone/>
            </a:pPr>
            <a:r>
              <a:rPr lang="en-US" altLang="en-US" sz="1800">
                <a:solidFill>
                  <a:schemeClr val="tx1"/>
                </a:solidFill>
              </a:rPr>
              <a:t>Diabetic patients based on Number of Diagnosis entered in the system</a:t>
            </a:r>
          </a:p>
        </p:txBody>
      </p:sp>
      <p:pic>
        <p:nvPicPr>
          <p:cNvPr id="51204" name="Picture 1">
            <a:extLst>
              <a:ext uri="{FF2B5EF4-FFF2-40B4-BE49-F238E27FC236}">
                <a16:creationId xmlns:a16="http://schemas.microsoft.com/office/drawing/2014/main" id="{8DAFF67A-61F8-E94A-818E-D1888F21A996}"/>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572000" y="2306638"/>
            <a:ext cx="3100388" cy="168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5" name="Picture 1">
            <a:extLst>
              <a:ext uri="{FF2B5EF4-FFF2-40B4-BE49-F238E27FC236}">
                <a16:creationId xmlns:a16="http://schemas.microsoft.com/office/drawing/2014/main" id="{0FE1C5FA-DAB3-CF42-8F30-9D4850F5901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19088" y="1839913"/>
            <a:ext cx="4086225" cy="349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EF476D88-A180-9146-8602-11169CFD6563}"/>
              </a:ext>
            </a:extLst>
          </p:cNvPr>
          <p:cNvSpPr>
            <a:spLocks noGrp="1" noChangeArrowheads="1"/>
          </p:cNvSpPr>
          <p:nvPr>
            <p:ph type="title"/>
          </p:nvPr>
        </p:nvSpPr>
        <p:spPr>
          <a:xfrm>
            <a:off x="457200" y="385763"/>
            <a:ext cx="8229600" cy="1143000"/>
          </a:xfrm>
        </p:spPr>
        <p:txBody>
          <a:bodyPr/>
          <a:lstStyle/>
          <a:p>
            <a:pPr eaLnBrk="1" hangingPunct="1"/>
            <a:r>
              <a:rPr lang="en-GB" altLang="en-US" b="1">
                <a:solidFill>
                  <a:srgbClr val="EA313A"/>
                </a:solidFill>
              </a:rPr>
              <a:t>Readmission</a:t>
            </a:r>
            <a:endParaRPr lang="en-US" altLang="en-US" b="1">
              <a:solidFill>
                <a:srgbClr val="EA313A"/>
              </a:solidFill>
            </a:endParaRPr>
          </a:p>
        </p:txBody>
      </p:sp>
      <p:sp>
        <p:nvSpPr>
          <p:cNvPr id="30722" name="Text Placeholder 2">
            <a:extLst>
              <a:ext uri="{FF2B5EF4-FFF2-40B4-BE49-F238E27FC236}">
                <a16:creationId xmlns:a16="http://schemas.microsoft.com/office/drawing/2014/main" id="{09B5806B-7494-2840-B787-CB292DA365E3}"/>
              </a:ext>
            </a:extLst>
          </p:cNvPr>
          <p:cNvSpPr>
            <a:spLocks noGrp="1" noChangeArrowheads="1"/>
          </p:cNvSpPr>
          <p:nvPr>
            <p:ph type="body" sz="half" idx="1"/>
          </p:nvPr>
        </p:nvSpPr>
        <p:spPr>
          <a:xfrm>
            <a:off x="457200" y="1897063"/>
            <a:ext cx="7954963" cy="4960937"/>
          </a:xfrm>
        </p:spPr>
        <p:txBody>
          <a:bodyPr/>
          <a:lstStyle/>
          <a:p>
            <a:pPr marL="0" indent="0">
              <a:buFontTx/>
              <a:buNone/>
              <a:defRPr/>
            </a:pPr>
            <a:r>
              <a:rPr lang="en-US" dirty="0"/>
              <a:t>The data is from UCI and consists of over 100000 hospital admissions from patients with diabetes from 130 US hospitals between 1999–2008.</a:t>
            </a:r>
          </a:p>
          <a:p>
            <a:pPr>
              <a:defRPr/>
            </a:pPr>
            <a:r>
              <a:rPr lang="en-US" altLang="en-US" b="1" dirty="0"/>
              <a:t>GOAL</a:t>
            </a:r>
            <a:r>
              <a:rPr lang="en-US" altLang="en-US" dirty="0"/>
              <a:t> : </a:t>
            </a:r>
          </a:p>
          <a:p>
            <a:pPr lvl="1">
              <a:defRPr/>
            </a:pPr>
            <a:r>
              <a:rPr lang="en-US" altLang="en-US" dirty="0"/>
              <a:t>To </a:t>
            </a:r>
            <a:r>
              <a:rPr lang="en-IN" dirty="0"/>
              <a:t>identify and reduce the possibility of a readmission. </a:t>
            </a:r>
          </a:p>
          <a:p>
            <a:pPr lvl="1">
              <a:defRPr/>
            </a:pPr>
            <a:r>
              <a:rPr lang="en-US" dirty="0"/>
              <a:t>Identify patients at risk for readmission and provide additional assistance to patients with increased risk of readmission.</a:t>
            </a:r>
            <a:endParaRPr lang="en-IN" dirty="0"/>
          </a:p>
          <a:p>
            <a:pPr>
              <a:defRPr/>
            </a:pPr>
            <a:r>
              <a:rPr lang="en-US" dirty="0"/>
              <a:t>If a patient comes back to the hospital for the same disease within 30 days, then it is readmission and it costs hospital a huge amount of money</a:t>
            </a:r>
            <a:r>
              <a:rPr lang="en-IN" dirty="0"/>
              <a:t>. Hence, Prevention of patient readmission has been given a greater importance due to large cost involvement for hospitals. </a:t>
            </a:r>
            <a:endParaRPr lang="en-US" altLang="en-US" dirty="0"/>
          </a:p>
          <a:p>
            <a:pPr>
              <a:defRPr/>
            </a:pPr>
            <a:endParaRPr lang="en-US" altLang="en-US" dirty="0"/>
          </a:p>
          <a:p>
            <a:pPr>
              <a:defRPr/>
            </a:pPr>
            <a:endParaRPr lang="en-US" altLang="en-US" dirty="0"/>
          </a:p>
          <a:p>
            <a:pPr>
              <a:defRPr/>
            </a:pPr>
            <a:endParaRPr lang="en-US" altLang="en-US" dirty="0"/>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a:extLst>
              <a:ext uri="{FF2B5EF4-FFF2-40B4-BE49-F238E27FC236}">
                <a16:creationId xmlns:a16="http://schemas.microsoft.com/office/drawing/2014/main" id="{1636B4CD-129E-564E-A139-0C6EBF049C71}"/>
              </a:ext>
            </a:extLst>
          </p:cNvPr>
          <p:cNvSpPr>
            <a:spLocks noGrp="1" noChangeArrowheads="1"/>
          </p:cNvSpPr>
          <p:nvPr>
            <p:ph type="title"/>
          </p:nvPr>
        </p:nvSpPr>
        <p:spPr>
          <a:xfrm>
            <a:off x="0" y="249238"/>
            <a:ext cx="9144000" cy="1036637"/>
          </a:xfrm>
        </p:spPr>
        <p:txBody>
          <a:bodyPr/>
          <a:lstStyle/>
          <a:p>
            <a:r>
              <a:rPr lang="en-US" altLang="en-US" sz="2800" b="1">
                <a:solidFill>
                  <a:srgbClr val="EA313A"/>
                </a:solidFill>
              </a:rPr>
              <a:t>Effect of Maximum Glucose Serum on Readmission</a:t>
            </a:r>
            <a:endParaRPr lang="en-US" altLang="en-US" sz="2800"/>
          </a:p>
        </p:txBody>
      </p:sp>
      <p:sp>
        <p:nvSpPr>
          <p:cNvPr id="55299" name="Content Placeholder 3">
            <a:extLst>
              <a:ext uri="{FF2B5EF4-FFF2-40B4-BE49-F238E27FC236}">
                <a16:creationId xmlns:a16="http://schemas.microsoft.com/office/drawing/2014/main" id="{B950655F-3567-0548-86AB-038A7CDA1160}"/>
              </a:ext>
            </a:extLst>
          </p:cNvPr>
          <p:cNvSpPr>
            <a:spLocks noGrp="1" noChangeArrowheads="1"/>
          </p:cNvSpPr>
          <p:nvPr>
            <p:ph sz="half" idx="2"/>
          </p:nvPr>
        </p:nvSpPr>
        <p:spPr>
          <a:xfrm>
            <a:off x="1028700" y="5715000"/>
            <a:ext cx="6542088" cy="971550"/>
          </a:xfrm>
        </p:spPr>
        <p:txBody>
          <a:bodyPr/>
          <a:lstStyle/>
          <a:p>
            <a:pPr>
              <a:buFont typeface="Wingdings" pitchFamily="2" charset="2"/>
              <a:buChar char="ü"/>
              <a:defRPr/>
            </a:pPr>
            <a:r>
              <a:rPr lang="en-US" altLang="en-US" sz="1600" i="1" dirty="0">
                <a:solidFill>
                  <a:schemeClr val="accent6">
                    <a:lumMod val="50000"/>
                    <a:lumOff val="50000"/>
                  </a:schemeClr>
                </a:solidFill>
              </a:rPr>
              <a:t>For most of the patients, we haven’t measured the glucose levels</a:t>
            </a:r>
          </a:p>
        </p:txBody>
      </p:sp>
      <p:sp>
        <p:nvSpPr>
          <p:cNvPr id="52227" name="TextBox 3">
            <a:extLst>
              <a:ext uri="{FF2B5EF4-FFF2-40B4-BE49-F238E27FC236}">
                <a16:creationId xmlns:a16="http://schemas.microsoft.com/office/drawing/2014/main" id="{77C6C16B-853B-D044-8E2C-34659FE893C0}"/>
              </a:ext>
            </a:extLst>
          </p:cNvPr>
          <p:cNvSpPr txBox="1">
            <a:spLocks noChangeArrowheads="1"/>
          </p:cNvSpPr>
          <p:nvPr/>
        </p:nvSpPr>
        <p:spPr bwMode="auto">
          <a:xfrm>
            <a:off x="177800" y="1285875"/>
            <a:ext cx="73929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bg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bg1"/>
                </a:solidFill>
                <a:latin typeface="Arial" panose="020B0604020202020204" pitchFamily="34" charset="0"/>
                <a:ea typeface="MS PGothic" panose="020B0600070205080204" pitchFamily="34" charset="-128"/>
              </a:defRPr>
            </a:lvl2pPr>
            <a:lvl3pPr marL="1143000" indent="-228600">
              <a:spcBef>
                <a:spcPct val="20000"/>
              </a:spcBef>
              <a:buChar char="•"/>
              <a:defRPr>
                <a:solidFill>
                  <a:schemeClr val="bg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9pPr>
          </a:lstStyle>
          <a:p>
            <a:pPr>
              <a:spcBef>
                <a:spcPct val="0"/>
              </a:spcBef>
              <a:buFontTx/>
              <a:buNone/>
            </a:pPr>
            <a:r>
              <a:rPr lang="en-US" altLang="en-US" sz="1800">
                <a:solidFill>
                  <a:schemeClr val="tx1"/>
                </a:solidFill>
              </a:rPr>
              <a:t>Diabetic patients based on range of result on Glucose serum levels</a:t>
            </a:r>
          </a:p>
        </p:txBody>
      </p:sp>
      <p:pic>
        <p:nvPicPr>
          <p:cNvPr id="52228" name="Picture 1">
            <a:extLst>
              <a:ext uri="{FF2B5EF4-FFF2-40B4-BE49-F238E27FC236}">
                <a16:creationId xmlns:a16="http://schemas.microsoft.com/office/drawing/2014/main" id="{15C5A0B2-73EF-054B-9C4E-0BB24D556605}"/>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190625" y="1724025"/>
            <a:ext cx="4524375" cy="379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a:extLst>
              <a:ext uri="{FF2B5EF4-FFF2-40B4-BE49-F238E27FC236}">
                <a16:creationId xmlns:a16="http://schemas.microsoft.com/office/drawing/2014/main" id="{48D52047-CD2B-A64C-84BD-AAFF02A53E2F}"/>
              </a:ext>
            </a:extLst>
          </p:cNvPr>
          <p:cNvSpPr>
            <a:spLocks noGrp="1" noChangeArrowheads="1"/>
          </p:cNvSpPr>
          <p:nvPr>
            <p:ph type="title"/>
          </p:nvPr>
        </p:nvSpPr>
        <p:spPr>
          <a:xfrm>
            <a:off x="0" y="249238"/>
            <a:ext cx="9144000" cy="1036637"/>
          </a:xfrm>
        </p:spPr>
        <p:txBody>
          <a:bodyPr/>
          <a:lstStyle/>
          <a:p>
            <a:r>
              <a:rPr lang="en-US" altLang="en-US" sz="2800" b="1">
                <a:solidFill>
                  <a:srgbClr val="EA313A"/>
                </a:solidFill>
              </a:rPr>
              <a:t>Effect of A1CResult on Readmission</a:t>
            </a:r>
            <a:endParaRPr lang="en-US" altLang="en-US" sz="2800"/>
          </a:p>
        </p:txBody>
      </p:sp>
      <p:sp>
        <p:nvSpPr>
          <p:cNvPr id="55299" name="Content Placeholder 3">
            <a:extLst>
              <a:ext uri="{FF2B5EF4-FFF2-40B4-BE49-F238E27FC236}">
                <a16:creationId xmlns:a16="http://schemas.microsoft.com/office/drawing/2014/main" id="{B950655F-3567-0548-86AB-038A7CDA1160}"/>
              </a:ext>
            </a:extLst>
          </p:cNvPr>
          <p:cNvSpPr>
            <a:spLocks noGrp="1" noChangeArrowheads="1"/>
          </p:cNvSpPr>
          <p:nvPr>
            <p:ph sz="half" idx="2"/>
          </p:nvPr>
        </p:nvSpPr>
        <p:spPr>
          <a:xfrm>
            <a:off x="0" y="5521325"/>
            <a:ext cx="8812213" cy="1165225"/>
          </a:xfrm>
        </p:spPr>
        <p:txBody>
          <a:bodyPr/>
          <a:lstStyle/>
          <a:p>
            <a:pPr>
              <a:buFont typeface="Wingdings" pitchFamily="2" charset="2"/>
              <a:buChar char="ü"/>
              <a:defRPr/>
            </a:pPr>
            <a:r>
              <a:rPr lang="en-US" sz="1600" i="1" dirty="0">
                <a:solidFill>
                  <a:schemeClr val="accent6">
                    <a:lumMod val="50000"/>
                    <a:lumOff val="50000"/>
                  </a:schemeClr>
                </a:solidFill>
              </a:rPr>
              <a:t>&gt;8 – results were greater than 8%</a:t>
            </a:r>
          </a:p>
          <a:p>
            <a:pPr>
              <a:buFont typeface="Wingdings" pitchFamily="2" charset="2"/>
              <a:buChar char="ü"/>
              <a:defRPr/>
            </a:pPr>
            <a:r>
              <a:rPr lang="en-US" sz="1600" i="1" dirty="0">
                <a:solidFill>
                  <a:schemeClr val="accent6">
                    <a:lumMod val="50000"/>
                    <a:lumOff val="50000"/>
                  </a:schemeClr>
                </a:solidFill>
              </a:rPr>
              <a:t>&gt;7 – results were greater than 7%</a:t>
            </a:r>
          </a:p>
          <a:p>
            <a:pPr>
              <a:buFont typeface="Wingdings" pitchFamily="2" charset="2"/>
              <a:buChar char="ü"/>
              <a:defRPr/>
            </a:pPr>
            <a:r>
              <a:rPr lang="en-US" sz="1600" i="1" dirty="0">
                <a:solidFill>
                  <a:schemeClr val="accent6">
                    <a:lumMod val="50000"/>
                    <a:lumOff val="50000"/>
                  </a:schemeClr>
                </a:solidFill>
              </a:rPr>
              <a:t>Norm - Normal</a:t>
            </a:r>
          </a:p>
        </p:txBody>
      </p:sp>
      <p:sp>
        <p:nvSpPr>
          <p:cNvPr id="53251" name="TextBox 3">
            <a:extLst>
              <a:ext uri="{FF2B5EF4-FFF2-40B4-BE49-F238E27FC236}">
                <a16:creationId xmlns:a16="http://schemas.microsoft.com/office/drawing/2014/main" id="{A1DFDEAD-533C-9E4E-AEAB-6CBCDC289642}"/>
              </a:ext>
            </a:extLst>
          </p:cNvPr>
          <p:cNvSpPr txBox="1">
            <a:spLocks noChangeArrowheads="1"/>
          </p:cNvSpPr>
          <p:nvPr/>
        </p:nvSpPr>
        <p:spPr bwMode="auto">
          <a:xfrm>
            <a:off x="177800" y="1285875"/>
            <a:ext cx="73929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bg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bg1"/>
                </a:solidFill>
                <a:latin typeface="Arial" panose="020B0604020202020204" pitchFamily="34" charset="0"/>
                <a:ea typeface="MS PGothic" panose="020B0600070205080204" pitchFamily="34" charset="-128"/>
              </a:defRPr>
            </a:lvl2pPr>
            <a:lvl3pPr marL="1143000" indent="-228600">
              <a:spcBef>
                <a:spcPct val="20000"/>
              </a:spcBef>
              <a:buChar char="•"/>
              <a:defRPr>
                <a:solidFill>
                  <a:schemeClr val="bg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9pPr>
          </a:lstStyle>
          <a:p>
            <a:pPr>
              <a:spcBef>
                <a:spcPct val="0"/>
              </a:spcBef>
              <a:buFontTx/>
              <a:buNone/>
            </a:pPr>
            <a:r>
              <a:rPr lang="en-US" altLang="en-US" sz="1800">
                <a:solidFill>
                  <a:schemeClr val="tx1"/>
                </a:solidFill>
              </a:rPr>
              <a:t>Diabetic patients based on A1Cresult</a:t>
            </a:r>
          </a:p>
        </p:txBody>
      </p:sp>
      <p:pic>
        <p:nvPicPr>
          <p:cNvPr id="53252" name="Picture 1">
            <a:extLst>
              <a:ext uri="{FF2B5EF4-FFF2-40B4-BE49-F238E27FC236}">
                <a16:creationId xmlns:a16="http://schemas.microsoft.com/office/drawing/2014/main" id="{27EC6CC8-0BA5-A84D-8972-6F2C99B2485E}"/>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50925" y="1701800"/>
            <a:ext cx="4878388" cy="377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3EEB73C2-5DFE-6A4A-B3C0-950B57726A50}"/>
              </a:ext>
            </a:extLst>
          </p:cNvPr>
          <p:cNvSpPr>
            <a:spLocks noGrp="1" noChangeArrowheads="1"/>
          </p:cNvSpPr>
          <p:nvPr>
            <p:ph type="title"/>
          </p:nvPr>
        </p:nvSpPr>
        <p:spPr>
          <a:xfrm>
            <a:off x="0" y="249238"/>
            <a:ext cx="9144000" cy="1036637"/>
          </a:xfrm>
        </p:spPr>
        <p:txBody>
          <a:bodyPr/>
          <a:lstStyle/>
          <a:p>
            <a:r>
              <a:rPr lang="en-US" altLang="en-US" sz="2800" b="1">
                <a:solidFill>
                  <a:srgbClr val="EA313A"/>
                </a:solidFill>
              </a:rPr>
              <a:t>Effect of Metformin on Readmission</a:t>
            </a:r>
            <a:endParaRPr lang="en-US" altLang="en-US" sz="2800"/>
          </a:p>
        </p:txBody>
      </p:sp>
      <p:sp>
        <p:nvSpPr>
          <p:cNvPr id="55299" name="Content Placeholder 3">
            <a:extLst>
              <a:ext uri="{FF2B5EF4-FFF2-40B4-BE49-F238E27FC236}">
                <a16:creationId xmlns:a16="http://schemas.microsoft.com/office/drawing/2014/main" id="{B950655F-3567-0548-86AB-038A7CDA1160}"/>
              </a:ext>
            </a:extLst>
          </p:cNvPr>
          <p:cNvSpPr>
            <a:spLocks noGrp="1" noChangeArrowheads="1"/>
          </p:cNvSpPr>
          <p:nvPr>
            <p:ph sz="half" idx="2"/>
          </p:nvPr>
        </p:nvSpPr>
        <p:spPr>
          <a:xfrm>
            <a:off x="331788" y="5521325"/>
            <a:ext cx="8480425" cy="1165225"/>
          </a:xfrm>
        </p:spPr>
        <p:txBody>
          <a:bodyPr/>
          <a:lstStyle/>
          <a:p>
            <a:pPr>
              <a:buFont typeface="Wingdings" pitchFamily="2" charset="2"/>
              <a:buChar char="ü"/>
              <a:defRPr/>
            </a:pPr>
            <a:r>
              <a:rPr lang="en-US" altLang="en-US" sz="1600" i="1" dirty="0">
                <a:solidFill>
                  <a:schemeClr val="accent6">
                    <a:lumMod val="50000"/>
                    <a:lumOff val="50000"/>
                  </a:schemeClr>
                </a:solidFill>
              </a:rPr>
              <a:t>Metformin medication with diabetic patient in most cases is they have a steady medication (neither increase nor decrease) or they don’t provide this medication at all.</a:t>
            </a:r>
          </a:p>
        </p:txBody>
      </p:sp>
      <p:pic>
        <p:nvPicPr>
          <p:cNvPr id="54275" name="Picture 1">
            <a:extLst>
              <a:ext uri="{FF2B5EF4-FFF2-40B4-BE49-F238E27FC236}">
                <a16:creationId xmlns:a16="http://schemas.microsoft.com/office/drawing/2014/main" id="{0C4E2FB1-008A-F94F-83CC-9A4ABDBA1D92}"/>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878013" y="1489075"/>
            <a:ext cx="4568825"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a:extLst>
              <a:ext uri="{FF2B5EF4-FFF2-40B4-BE49-F238E27FC236}">
                <a16:creationId xmlns:a16="http://schemas.microsoft.com/office/drawing/2014/main" id="{3A71A4BA-DB08-9E42-9882-1C9CA2DA1ABE}"/>
              </a:ext>
            </a:extLst>
          </p:cNvPr>
          <p:cNvSpPr>
            <a:spLocks noGrp="1" noChangeArrowheads="1"/>
          </p:cNvSpPr>
          <p:nvPr>
            <p:ph type="title"/>
          </p:nvPr>
        </p:nvSpPr>
        <p:spPr>
          <a:xfrm>
            <a:off x="0" y="249238"/>
            <a:ext cx="9144000" cy="1036637"/>
          </a:xfrm>
        </p:spPr>
        <p:txBody>
          <a:bodyPr/>
          <a:lstStyle/>
          <a:p>
            <a:r>
              <a:rPr lang="en-US" altLang="en-US" sz="2800" b="1">
                <a:solidFill>
                  <a:srgbClr val="EA313A"/>
                </a:solidFill>
              </a:rPr>
              <a:t>Effect of Change on Readmission</a:t>
            </a:r>
            <a:endParaRPr lang="en-US" altLang="en-US" sz="2800"/>
          </a:p>
        </p:txBody>
      </p:sp>
      <p:sp>
        <p:nvSpPr>
          <p:cNvPr id="55299" name="Content Placeholder 3">
            <a:extLst>
              <a:ext uri="{FF2B5EF4-FFF2-40B4-BE49-F238E27FC236}">
                <a16:creationId xmlns:a16="http://schemas.microsoft.com/office/drawing/2014/main" id="{B950655F-3567-0548-86AB-038A7CDA1160}"/>
              </a:ext>
            </a:extLst>
          </p:cNvPr>
          <p:cNvSpPr>
            <a:spLocks noGrp="1" noChangeArrowheads="1"/>
          </p:cNvSpPr>
          <p:nvPr>
            <p:ph sz="half" idx="2"/>
          </p:nvPr>
        </p:nvSpPr>
        <p:spPr>
          <a:xfrm>
            <a:off x="811213" y="5891213"/>
            <a:ext cx="7829550" cy="795337"/>
          </a:xfrm>
        </p:spPr>
        <p:txBody>
          <a:bodyPr/>
          <a:lstStyle/>
          <a:p>
            <a:pPr>
              <a:buFont typeface="Wingdings" pitchFamily="2" charset="2"/>
              <a:buChar char="ü"/>
              <a:defRPr/>
            </a:pPr>
            <a:r>
              <a:rPr lang="en-US" altLang="en-US" sz="1600" i="1" dirty="0">
                <a:solidFill>
                  <a:schemeClr val="accent6">
                    <a:lumMod val="50000"/>
                    <a:lumOff val="50000"/>
                  </a:schemeClr>
                </a:solidFill>
              </a:rPr>
              <a:t>Indicates if there was a change in medication (either dosage/generic) name.</a:t>
            </a:r>
          </a:p>
        </p:txBody>
      </p:sp>
      <p:pic>
        <p:nvPicPr>
          <p:cNvPr id="2" name="Picture 1">
            <a:extLst>
              <a:ext uri="{FF2B5EF4-FFF2-40B4-BE49-F238E27FC236}">
                <a16:creationId xmlns:a16="http://schemas.microsoft.com/office/drawing/2014/main" id="{7E0C9FC7-EFE1-9F4F-A2F3-CA576237B2C3}"/>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428750" y="1863725"/>
            <a:ext cx="4113213" cy="344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a:extLst>
              <a:ext uri="{FF2B5EF4-FFF2-40B4-BE49-F238E27FC236}">
                <a16:creationId xmlns:a16="http://schemas.microsoft.com/office/drawing/2014/main" id="{E1EDD138-68A5-984E-9269-9F5B79516D28}"/>
              </a:ext>
            </a:extLst>
          </p:cNvPr>
          <p:cNvSpPr>
            <a:spLocks noGrp="1" noChangeArrowheads="1"/>
          </p:cNvSpPr>
          <p:nvPr>
            <p:ph type="title"/>
          </p:nvPr>
        </p:nvSpPr>
        <p:spPr>
          <a:xfrm>
            <a:off x="0" y="249238"/>
            <a:ext cx="9144000" cy="1036637"/>
          </a:xfrm>
        </p:spPr>
        <p:txBody>
          <a:bodyPr/>
          <a:lstStyle/>
          <a:p>
            <a:r>
              <a:rPr lang="en-US" altLang="en-US" sz="2800" b="1">
                <a:solidFill>
                  <a:srgbClr val="EA313A"/>
                </a:solidFill>
              </a:rPr>
              <a:t>Effect of Diabetes Medicine on Readmission</a:t>
            </a:r>
            <a:endParaRPr lang="en-US" altLang="en-US" sz="2800"/>
          </a:p>
        </p:txBody>
      </p:sp>
      <p:sp>
        <p:nvSpPr>
          <p:cNvPr id="55299" name="Content Placeholder 3">
            <a:extLst>
              <a:ext uri="{FF2B5EF4-FFF2-40B4-BE49-F238E27FC236}">
                <a16:creationId xmlns:a16="http://schemas.microsoft.com/office/drawing/2014/main" id="{B950655F-3567-0548-86AB-038A7CDA1160}"/>
              </a:ext>
            </a:extLst>
          </p:cNvPr>
          <p:cNvSpPr>
            <a:spLocks noGrp="1" noChangeArrowheads="1"/>
          </p:cNvSpPr>
          <p:nvPr>
            <p:ph sz="half" idx="2"/>
          </p:nvPr>
        </p:nvSpPr>
        <p:spPr>
          <a:xfrm>
            <a:off x="1200150" y="5788025"/>
            <a:ext cx="6240463" cy="898525"/>
          </a:xfrm>
        </p:spPr>
        <p:txBody>
          <a:bodyPr/>
          <a:lstStyle/>
          <a:p>
            <a:pPr>
              <a:buFont typeface="Wingdings" pitchFamily="2" charset="2"/>
              <a:buChar char="ü"/>
              <a:defRPr/>
            </a:pPr>
            <a:r>
              <a:rPr lang="en-US" altLang="en-US" sz="1600" i="1" dirty="0">
                <a:solidFill>
                  <a:schemeClr val="accent6">
                    <a:lumMod val="50000"/>
                    <a:lumOff val="50000"/>
                  </a:schemeClr>
                </a:solidFill>
              </a:rPr>
              <a:t>Indicates if there were diabetes medication prescribed, in most cases it’s a YES</a:t>
            </a:r>
          </a:p>
        </p:txBody>
      </p:sp>
      <p:pic>
        <p:nvPicPr>
          <p:cNvPr id="56323" name="Picture 1">
            <a:extLst>
              <a:ext uri="{FF2B5EF4-FFF2-40B4-BE49-F238E27FC236}">
                <a16:creationId xmlns:a16="http://schemas.microsoft.com/office/drawing/2014/main" id="{4A2E56D6-467D-0943-A896-33E010EB2747}"/>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549400" y="1536700"/>
            <a:ext cx="4291013" cy="375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a:extLst>
              <a:ext uri="{FF2B5EF4-FFF2-40B4-BE49-F238E27FC236}">
                <a16:creationId xmlns:a16="http://schemas.microsoft.com/office/drawing/2014/main" id="{79AA56B4-0FA5-1747-BE4D-E267B47AE159}"/>
              </a:ext>
            </a:extLst>
          </p:cNvPr>
          <p:cNvSpPr>
            <a:spLocks noGrp="1" noChangeArrowheads="1"/>
          </p:cNvSpPr>
          <p:nvPr>
            <p:ph type="title"/>
          </p:nvPr>
        </p:nvSpPr>
        <p:spPr>
          <a:xfrm>
            <a:off x="344488" y="771525"/>
            <a:ext cx="8342312" cy="800100"/>
          </a:xfrm>
        </p:spPr>
        <p:txBody>
          <a:bodyPr/>
          <a:lstStyle/>
          <a:p>
            <a:pPr algn="ctr"/>
            <a:r>
              <a:rPr lang="en-US" altLang="en-US" b="1">
                <a:solidFill>
                  <a:srgbClr val="EA313A"/>
                </a:solidFill>
              </a:rPr>
              <a:t>Proposed Improvements to Data</a:t>
            </a:r>
          </a:p>
        </p:txBody>
      </p:sp>
      <p:sp>
        <p:nvSpPr>
          <p:cNvPr id="17411" name="Content Placeholder 2">
            <a:extLst>
              <a:ext uri="{FF2B5EF4-FFF2-40B4-BE49-F238E27FC236}">
                <a16:creationId xmlns:a16="http://schemas.microsoft.com/office/drawing/2014/main" id="{1CF7BEB2-08B6-5C40-8F2D-3E97F2D10EAE}"/>
              </a:ext>
            </a:extLst>
          </p:cNvPr>
          <p:cNvSpPr>
            <a:spLocks noGrp="1"/>
          </p:cNvSpPr>
          <p:nvPr>
            <p:ph idx="1"/>
          </p:nvPr>
        </p:nvSpPr>
        <p:spPr>
          <a:xfrm>
            <a:off x="1104900" y="2149475"/>
            <a:ext cx="7254875" cy="4240213"/>
          </a:xfrm>
        </p:spPr>
        <p:txBody>
          <a:bodyPr/>
          <a:lstStyle/>
          <a:p>
            <a:pPr marL="0" indent="0" algn="l">
              <a:buFontTx/>
              <a:buNone/>
              <a:defRPr/>
            </a:pPr>
            <a:endParaRPr lang="en-US" altLang="en-US" dirty="0"/>
          </a:p>
          <a:p>
            <a:pPr algn="l">
              <a:defRPr/>
            </a:pPr>
            <a:r>
              <a:rPr lang="en-US" altLang="en-US" dirty="0"/>
              <a:t>Data Improvements</a:t>
            </a:r>
          </a:p>
          <a:p>
            <a:pPr lvl="2" algn="l">
              <a:buFont typeface="Wingdings" pitchFamily="2" charset="2"/>
              <a:buChar char="q"/>
              <a:defRPr/>
            </a:pPr>
            <a:r>
              <a:rPr lang="en-US" altLang="en-US" sz="2000" dirty="0"/>
              <a:t>Additional variable, such as income and employment details, patient lifestyle habits and other medical conditions could have been valuable. </a:t>
            </a:r>
          </a:p>
          <a:p>
            <a:pPr lvl="2" algn="l">
              <a:buFont typeface="Wingdings" pitchFamily="2" charset="2"/>
              <a:buChar char="q"/>
              <a:defRPr/>
            </a:pPr>
            <a:r>
              <a:rPr lang="en-US" altLang="en-US" sz="2000" dirty="0"/>
              <a:t>Enrich the dataset by measuring missing information</a:t>
            </a:r>
          </a:p>
          <a:p>
            <a:pPr lvl="2" algn="l">
              <a:buFont typeface="Wingdings" pitchFamily="2" charset="2"/>
              <a:buChar char="q"/>
              <a:defRPr/>
            </a:pPr>
            <a:r>
              <a:rPr lang="en-US" altLang="en-US" sz="2000" dirty="0"/>
              <a:t>Measure every patients weight, currently has 80% missing values</a:t>
            </a:r>
          </a:p>
          <a:p>
            <a:pPr lvl="2" algn="l">
              <a:buFont typeface="Wingdings" pitchFamily="2" charset="2"/>
              <a:buChar char="q"/>
              <a:defRPr/>
            </a:pPr>
            <a:r>
              <a:rPr lang="en-US" altLang="en-US" sz="2000" dirty="0"/>
              <a:t>Provide information on BMI of diabetic patients</a:t>
            </a:r>
            <a:endParaRPr lang="en-US" altLang="en-US" dirty="0"/>
          </a:p>
          <a:p>
            <a:pPr algn="l">
              <a:defRPr/>
            </a:pPr>
            <a:endParaRPr lang="en-US"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Content Placeholder 2">
            <a:extLst>
              <a:ext uri="{FF2B5EF4-FFF2-40B4-BE49-F238E27FC236}">
                <a16:creationId xmlns:a16="http://schemas.microsoft.com/office/drawing/2014/main" id="{F592EDF3-F2B7-EF47-B4BE-B169734E8D75}"/>
              </a:ext>
            </a:extLst>
          </p:cNvPr>
          <p:cNvSpPr>
            <a:spLocks noGrp="1" noChangeArrowheads="1"/>
          </p:cNvSpPr>
          <p:nvPr>
            <p:ph idx="1"/>
          </p:nvPr>
        </p:nvSpPr>
        <p:spPr/>
        <p:txBody>
          <a:bodyPr/>
          <a:lstStyle/>
          <a:p>
            <a:r>
              <a:rPr lang="en-US" altLang="en-US" sz="4800" b="1">
                <a:solidFill>
                  <a:srgbClr val="EA313A"/>
                </a:solidFill>
              </a:rPr>
              <a:t>Questions?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7B31C10F-702E-0C44-B98D-3D915A2D604E}"/>
              </a:ext>
            </a:extLst>
          </p:cNvPr>
          <p:cNvSpPr>
            <a:spLocks noGrp="1" noChangeArrowheads="1"/>
          </p:cNvSpPr>
          <p:nvPr>
            <p:ph type="title"/>
          </p:nvPr>
        </p:nvSpPr>
        <p:spPr>
          <a:xfrm>
            <a:off x="457200" y="385763"/>
            <a:ext cx="8229600" cy="1143000"/>
          </a:xfrm>
        </p:spPr>
        <p:txBody>
          <a:bodyPr/>
          <a:lstStyle/>
          <a:p>
            <a:pPr eaLnBrk="1" hangingPunct="1"/>
            <a:r>
              <a:rPr lang="en-GB" altLang="en-US" b="1">
                <a:solidFill>
                  <a:srgbClr val="EA313A"/>
                </a:solidFill>
              </a:rPr>
              <a:t>Assumptions and Limitation</a:t>
            </a:r>
            <a:endParaRPr lang="en-US" altLang="en-US" b="1">
              <a:solidFill>
                <a:srgbClr val="EA313A"/>
              </a:solidFill>
            </a:endParaRPr>
          </a:p>
        </p:txBody>
      </p:sp>
      <p:sp>
        <p:nvSpPr>
          <p:cNvPr id="32770" name="Text Placeholder 2">
            <a:extLst>
              <a:ext uri="{FF2B5EF4-FFF2-40B4-BE49-F238E27FC236}">
                <a16:creationId xmlns:a16="http://schemas.microsoft.com/office/drawing/2014/main" id="{E820BB79-A06B-BA47-835F-7536EF347CFD}"/>
              </a:ext>
            </a:extLst>
          </p:cNvPr>
          <p:cNvSpPr>
            <a:spLocks noGrp="1" noChangeArrowheads="1"/>
          </p:cNvSpPr>
          <p:nvPr>
            <p:ph type="body" sz="half" idx="1"/>
          </p:nvPr>
        </p:nvSpPr>
        <p:spPr>
          <a:xfrm>
            <a:off x="760413" y="1635125"/>
            <a:ext cx="7926387" cy="4052888"/>
          </a:xfrm>
        </p:spPr>
        <p:txBody>
          <a:bodyPr/>
          <a:lstStyle/>
          <a:p>
            <a:r>
              <a:rPr lang="en-GB" altLang="en-US" b="1">
                <a:solidFill>
                  <a:srgbClr val="EA313A"/>
                </a:solidFill>
              </a:rPr>
              <a:t>Assumptions</a:t>
            </a:r>
          </a:p>
          <a:p>
            <a:pPr lvl="1"/>
            <a:r>
              <a:rPr lang="en-US" altLang="en-US"/>
              <a:t>If someone expired in the current hospital visit, then they would have a zero probability of readmission, hence excluded patients who had discharge codes related to death. </a:t>
            </a:r>
            <a:endParaRPr lang="en-GB" altLang="en-US" b="1">
              <a:solidFill>
                <a:srgbClr val="EA313A"/>
              </a:solidFill>
            </a:endParaRPr>
          </a:p>
          <a:p>
            <a:r>
              <a:rPr lang="en-GB" altLang="en-US" b="1">
                <a:solidFill>
                  <a:srgbClr val="EA313A"/>
                </a:solidFill>
              </a:rPr>
              <a:t>Limitation:</a:t>
            </a:r>
            <a:endParaRPr lang="en-US" altLang="en-US"/>
          </a:p>
          <a:p>
            <a:pPr lvl="1"/>
            <a:r>
              <a:rPr lang="en-US" altLang="en-US"/>
              <a:t>The binning of the age limits the true effect of age, having a discrete or numerical value could have been much more valuable</a:t>
            </a:r>
          </a:p>
          <a:p>
            <a:pPr lvl="1"/>
            <a:r>
              <a:rPr lang="en-US" altLang="en-US"/>
              <a:t>The low number of Hispanic people might indicate the sample is not representative</a:t>
            </a:r>
          </a:p>
          <a:p>
            <a:pPr lvl="1"/>
            <a:r>
              <a:rPr lang="en-US" altLang="en-US"/>
              <a:t>Collect the data of every patients weight</a:t>
            </a:r>
          </a:p>
          <a:p>
            <a:endParaRPr lang="en-US" altLang="en-US"/>
          </a:p>
          <a:p>
            <a:endParaRPr lang="en-US" altLang="en-US"/>
          </a:p>
          <a:p>
            <a:endParaRPr lang="en-US" altLang="en-US"/>
          </a:p>
          <a:p>
            <a:endParaRPr lang="en-US" altLang="en-US"/>
          </a:p>
          <a:p>
            <a:endParaRPr lang="en-US" altLang="en-US"/>
          </a:p>
          <a:p>
            <a:endParaRPr lang="en-US" altLang="en-US"/>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a:extLst>
              <a:ext uri="{FF2B5EF4-FFF2-40B4-BE49-F238E27FC236}">
                <a16:creationId xmlns:a16="http://schemas.microsoft.com/office/drawing/2014/main" id="{9F86D79D-0390-3E4C-8E7F-D9B607A279C8}"/>
              </a:ext>
            </a:extLst>
          </p:cNvPr>
          <p:cNvSpPr>
            <a:spLocks noGrp="1" noChangeArrowheads="1"/>
          </p:cNvSpPr>
          <p:nvPr>
            <p:ph type="title"/>
          </p:nvPr>
        </p:nvSpPr>
        <p:spPr>
          <a:xfrm>
            <a:off x="0" y="274638"/>
            <a:ext cx="8686800" cy="947737"/>
          </a:xfrm>
        </p:spPr>
        <p:txBody>
          <a:bodyPr/>
          <a:lstStyle/>
          <a:p>
            <a:r>
              <a:rPr lang="en-US" altLang="en-US" b="1">
                <a:solidFill>
                  <a:srgbClr val="EA313A"/>
                </a:solidFill>
              </a:rPr>
              <a:t>Exploratory Data Analysis</a:t>
            </a:r>
          </a:p>
        </p:txBody>
      </p:sp>
      <p:sp>
        <p:nvSpPr>
          <p:cNvPr id="34818" name="TextBox 3">
            <a:extLst>
              <a:ext uri="{FF2B5EF4-FFF2-40B4-BE49-F238E27FC236}">
                <a16:creationId xmlns:a16="http://schemas.microsoft.com/office/drawing/2014/main" id="{F8C9083A-48BC-6047-961E-6975ABC31CF1}"/>
              </a:ext>
            </a:extLst>
          </p:cNvPr>
          <p:cNvSpPr txBox="1">
            <a:spLocks noChangeArrowheads="1"/>
          </p:cNvSpPr>
          <p:nvPr/>
        </p:nvSpPr>
        <p:spPr bwMode="auto">
          <a:xfrm>
            <a:off x="552450" y="1368425"/>
            <a:ext cx="71135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bg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bg1"/>
                </a:solidFill>
                <a:latin typeface="Arial" panose="020B0604020202020204" pitchFamily="34" charset="0"/>
                <a:ea typeface="MS PGothic" panose="020B0600070205080204" pitchFamily="34" charset="-128"/>
              </a:defRPr>
            </a:lvl2pPr>
            <a:lvl3pPr marL="1143000" indent="-228600">
              <a:spcBef>
                <a:spcPct val="20000"/>
              </a:spcBef>
              <a:buChar char="•"/>
              <a:defRPr>
                <a:solidFill>
                  <a:schemeClr val="bg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9pPr>
          </a:lstStyle>
          <a:p>
            <a:pPr>
              <a:spcBef>
                <a:spcPct val="0"/>
              </a:spcBef>
              <a:buFontTx/>
              <a:buNone/>
            </a:pPr>
            <a:r>
              <a:rPr lang="en-US" altLang="en-US" sz="1800">
                <a:solidFill>
                  <a:schemeClr val="tx1"/>
                </a:solidFill>
              </a:rPr>
              <a:t>Distribution of the Response variable – Turning into binary levels</a:t>
            </a:r>
          </a:p>
        </p:txBody>
      </p:sp>
      <p:sp>
        <p:nvSpPr>
          <p:cNvPr id="34819" name="TextBox 5">
            <a:extLst>
              <a:ext uri="{FF2B5EF4-FFF2-40B4-BE49-F238E27FC236}">
                <a16:creationId xmlns:a16="http://schemas.microsoft.com/office/drawing/2014/main" id="{A13BE837-5973-A942-9DC9-C421A7B7F793}"/>
              </a:ext>
            </a:extLst>
          </p:cNvPr>
          <p:cNvSpPr txBox="1">
            <a:spLocks noChangeArrowheads="1"/>
          </p:cNvSpPr>
          <p:nvPr/>
        </p:nvSpPr>
        <p:spPr bwMode="auto">
          <a:xfrm>
            <a:off x="457200" y="5373688"/>
            <a:ext cx="79390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bg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bg1"/>
                </a:solidFill>
                <a:latin typeface="Arial" panose="020B0604020202020204" pitchFamily="34" charset="0"/>
                <a:ea typeface="MS PGothic" panose="020B0600070205080204" pitchFamily="34" charset="-128"/>
              </a:defRPr>
            </a:lvl2pPr>
            <a:lvl3pPr marL="1143000" indent="-228600">
              <a:spcBef>
                <a:spcPct val="20000"/>
              </a:spcBef>
              <a:buChar char="•"/>
              <a:defRPr>
                <a:solidFill>
                  <a:schemeClr val="bg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9pPr>
          </a:lstStyle>
          <a:p>
            <a:pPr>
              <a:spcBef>
                <a:spcPct val="0"/>
              </a:spcBef>
              <a:buFontTx/>
              <a:buNone/>
            </a:pPr>
            <a:r>
              <a:rPr lang="en-US" altLang="en-US" sz="1800">
                <a:solidFill>
                  <a:schemeClr val="tx1"/>
                </a:solidFill>
              </a:rPr>
              <a:t>Around 11% of the population is re-hospitalized.</a:t>
            </a:r>
          </a:p>
        </p:txBody>
      </p:sp>
      <p:pic>
        <p:nvPicPr>
          <p:cNvPr id="34820" name="Picture 1">
            <a:extLst>
              <a:ext uri="{FF2B5EF4-FFF2-40B4-BE49-F238E27FC236}">
                <a16:creationId xmlns:a16="http://schemas.microsoft.com/office/drawing/2014/main" id="{D8DD80BC-9476-2A4F-ACA2-3F8E03A4840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427538" y="2332038"/>
            <a:ext cx="4740275"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2">
            <a:extLst>
              <a:ext uri="{FF2B5EF4-FFF2-40B4-BE49-F238E27FC236}">
                <a16:creationId xmlns:a16="http://schemas.microsoft.com/office/drawing/2014/main" id="{D9D9B994-E4C4-CF4B-A7E3-A5E3252E8B75}"/>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77813" y="2303463"/>
            <a:ext cx="4065587"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a:extLst>
              <a:ext uri="{FF2B5EF4-FFF2-40B4-BE49-F238E27FC236}">
                <a16:creationId xmlns:a16="http://schemas.microsoft.com/office/drawing/2014/main" id="{865D0AD3-96E4-044A-9989-C265E34FC880}"/>
              </a:ext>
            </a:extLst>
          </p:cNvPr>
          <p:cNvSpPr>
            <a:spLocks noGrp="1" noChangeArrowheads="1"/>
          </p:cNvSpPr>
          <p:nvPr>
            <p:ph type="title"/>
          </p:nvPr>
        </p:nvSpPr>
        <p:spPr>
          <a:xfrm>
            <a:off x="0" y="0"/>
            <a:ext cx="9144000" cy="836613"/>
          </a:xfrm>
        </p:spPr>
        <p:txBody>
          <a:bodyPr/>
          <a:lstStyle/>
          <a:p>
            <a:r>
              <a:rPr lang="en-US" altLang="en-US" sz="3200" b="1">
                <a:solidFill>
                  <a:srgbClr val="EA313A"/>
                </a:solidFill>
              </a:rPr>
              <a:t>Gender &amp; Age Impact on Readmission</a:t>
            </a:r>
          </a:p>
        </p:txBody>
      </p:sp>
      <p:sp>
        <p:nvSpPr>
          <p:cNvPr id="36866" name="TextBox 3">
            <a:extLst>
              <a:ext uri="{FF2B5EF4-FFF2-40B4-BE49-F238E27FC236}">
                <a16:creationId xmlns:a16="http://schemas.microsoft.com/office/drawing/2014/main" id="{B1DEF177-CFCA-0F4A-A754-58D02E0B3AD6}"/>
              </a:ext>
            </a:extLst>
          </p:cNvPr>
          <p:cNvSpPr txBox="1">
            <a:spLocks noChangeArrowheads="1"/>
          </p:cNvSpPr>
          <p:nvPr/>
        </p:nvSpPr>
        <p:spPr bwMode="auto">
          <a:xfrm>
            <a:off x="225425" y="881063"/>
            <a:ext cx="73453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bg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bg1"/>
                </a:solidFill>
                <a:latin typeface="Arial" panose="020B0604020202020204" pitchFamily="34" charset="0"/>
                <a:ea typeface="MS PGothic" panose="020B0600070205080204" pitchFamily="34" charset="-128"/>
              </a:defRPr>
            </a:lvl2pPr>
            <a:lvl3pPr marL="1143000" indent="-228600">
              <a:spcBef>
                <a:spcPct val="20000"/>
              </a:spcBef>
              <a:buChar char="•"/>
              <a:defRPr>
                <a:solidFill>
                  <a:schemeClr val="bg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9pPr>
          </a:lstStyle>
          <a:p>
            <a:pPr>
              <a:spcBef>
                <a:spcPct val="0"/>
              </a:spcBef>
              <a:buFontTx/>
              <a:buNone/>
            </a:pPr>
            <a:r>
              <a:rPr lang="en-US" altLang="en-US" sz="1800">
                <a:solidFill>
                  <a:schemeClr val="tx1"/>
                </a:solidFill>
              </a:rPr>
              <a:t>Diabetic patients based on Gender and Age</a:t>
            </a:r>
          </a:p>
        </p:txBody>
      </p:sp>
      <p:pic>
        <p:nvPicPr>
          <p:cNvPr id="36867" name="Picture 6">
            <a:extLst>
              <a:ext uri="{FF2B5EF4-FFF2-40B4-BE49-F238E27FC236}">
                <a16:creationId xmlns:a16="http://schemas.microsoft.com/office/drawing/2014/main" id="{B7D10B7C-9F99-704C-B60E-79850E7A34A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3188" y="1343025"/>
            <a:ext cx="2725737" cy="233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8" name="Picture 3">
            <a:extLst>
              <a:ext uri="{FF2B5EF4-FFF2-40B4-BE49-F238E27FC236}">
                <a16:creationId xmlns:a16="http://schemas.microsoft.com/office/drawing/2014/main" id="{69C86FF6-AEB0-2E49-AE48-696C83D81422}"/>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3188" y="3859213"/>
            <a:ext cx="2517775" cy="2084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Picture 4">
            <a:extLst>
              <a:ext uri="{FF2B5EF4-FFF2-40B4-BE49-F238E27FC236}">
                <a16:creationId xmlns:a16="http://schemas.microsoft.com/office/drawing/2014/main" id="{25680453-B045-C346-BC06-D61FBDFF1B8F}"/>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232150" y="1844675"/>
            <a:ext cx="22225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0" name="Picture 5">
            <a:extLst>
              <a:ext uri="{FF2B5EF4-FFF2-40B4-BE49-F238E27FC236}">
                <a16:creationId xmlns:a16="http://schemas.microsoft.com/office/drawing/2014/main" id="{E676E43D-B52A-2B41-81AD-BA37AB634FD8}"/>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454650" y="1844675"/>
            <a:ext cx="1670050" cy="348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1" name="Picture 7">
            <a:extLst>
              <a:ext uri="{FF2B5EF4-FFF2-40B4-BE49-F238E27FC236}">
                <a16:creationId xmlns:a16="http://schemas.microsoft.com/office/drawing/2014/main" id="{0C11E839-DA91-CB45-97AC-FCFA2F742385}"/>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262813" y="2259013"/>
            <a:ext cx="1244600" cy="231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D518A07B-E6A1-EA4F-B4A4-7D3386F0E6E9}"/>
              </a:ext>
            </a:extLst>
          </p:cNvPr>
          <p:cNvSpPr txBox="1"/>
          <p:nvPr/>
        </p:nvSpPr>
        <p:spPr>
          <a:xfrm>
            <a:off x="3098800" y="5578475"/>
            <a:ext cx="5408613" cy="830263"/>
          </a:xfrm>
          <a:prstGeom prst="rect">
            <a:avLst/>
          </a:prstGeom>
          <a:noFill/>
        </p:spPr>
        <p:txBody>
          <a:bodyPr>
            <a:spAutoFit/>
          </a:bodyPr>
          <a:lstStyle/>
          <a:p>
            <a:pPr>
              <a:defRPr/>
            </a:pPr>
            <a:r>
              <a:rPr lang="en-US" sz="1600" i="1" dirty="0">
                <a:solidFill>
                  <a:schemeClr val="accent6">
                    <a:lumMod val="50000"/>
                    <a:lumOff val="50000"/>
                  </a:schemeClr>
                </a:solidFill>
              </a:rPr>
              <a:t>A patient that has been readmitted was likely to be older than a patient that was not readmitted. The population has more females than males and thus the readmission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a:extLst>
              <a:ext uri="{FF2B5EF4-FFF2-40B4-BE49-F238E27FC236}">
                <a16:creationId xmlns:a16="http://schemas.microsoft.com/office/drawing/2014/main" id="{4ECD2A7D-19CE-7542-B283-F68026EE1385}"/>
              </a:ext>
            </a:extLst>
          </p:cNvPr>
          <p:cNvSpPr>
            <a:spLocks noGrp="1" noChangeArrowheads="1"/>
          </p:cNvSpPr>
          <p:nvPr>
            <p:ph type="title"/>
          </p:nvPr>
        </p:nvSpPr>
        <p:spPr>
          <a:xfrm>
            <a:off x="0" y="274638"/>
            <a:ext cx="9144000" cy="1044575"/>
          </a:xfrm>
        </p:spPr>
        <p:txBody>
          <a:bodyPr/>
          <a:lstStyle/>
          <a:p>
            <a:r>
              <a:rPr lang="en-US" altLang="en-US" sz="3100" b="1">
                <a:solidFill>
                  <a:srgbClr val="EA313A"/>
                </a:solidFill>
              </a:rPr>
              <a:t>Effect of Race &amp; Gender on Readmission</a:t>
            </a:r>
          </a:p>
        </p:txBody>
      </p:sp>
      <p:sp>
        <p:nvSpPr>
          <p:cNvPr id="38914" name="TextBox 3">
            <a:extLst>
              <a:ext uri="{FF2B5EF4-FFF2-40B4-BE49-F238E27FC236}">
                <a16:creationId xmlns:a16="http://schemas.microsoft.com/office/drawing/2014/main" id="{16E29792-A848-EE42-A9DB-8B09B2EC095D}"/>
              </a:ext>
            </a:extLst>
          </p:cNvPr>
          <p:cNvSpPr txBox="1">
            <a:spLocks noChangeArrowheads="1"/>
          </p:cNvSpPr>
          <p:nvPr/>
        </p:nvSpPr>
        <p:spPr bwMode="auto">
          <a:xfrm>
            <a:off x="457200" y="1450975"/>
            <a:ext cx="71135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bg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bg1"/>
                </a:solidFill>
                <a:latin typeface="Arial" panose="020B0604020202020204" pitchFamily="34" charset="0"/>
                <a:ea typeface="MS PGothic" panose="020B0600070205080204" pitchFamily="34" charset="-128"/>
              </a:defRPr>
            </a:lvl2pPr>
            <a:lvl3pPr marL="1143000" indent="-228600">
              <a:spcBef>
                <a:spcPct val="20000"/>
              </a:spcBef>
              <a:buChar char="•"/>
              <a:defRPr>
                <a:solidFill>
                  <a:schemeClr val="bg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9pPr>
          </a:lstStyle>
          <a:p>
            <a:pPr>
              <a:spcBef>
                <a:spcPct val="0"/>
              </a:spcBef>
              <a:buFontTx/>
              <a:buNone/>
            </a:pPr>
            <a:r>
              <a:rPr lang="en-US" altLang="en-US" sz="1800">
                <a:solidFill>
                  <a:schemeClr val="tx1"/>
                </a:solidFill>
              </a:rPr>
              <a:t>Diabetic patients based on Race and Gender</a:t>
            </a:r>
          </a:p>
        </p:txBody>
      </p:sp>
      <p:sp>
        <p:nvSpPr>
          <p:cNvPr id="40966" name="TextBox 5">
            <a:extLst>
              <a:ext uri="{FF2B5EF4-FFF2-40B4-BE49-F238E27FC236}">
                <a16:creationId xmlns:a16="http://schemas.microsoft.com/office/drawing/2014/main" id="{391F7943-0518-BA4C-92C5-AF7196A0E91D}"/>
              </a:ext>
            </a:extLst>
          </p:cNvPr>
          <p:cNvSpPr txBox="1">
            <a:spLocks noChangeArrowheads="1"/>
          </p:cNvSpPr>
          <p:nvPr/>
        </p:nvSpPr>
        <p:spPr bwMode="auto">
          <a:xfrm>
            <a:off x="457200" y="5373688"/>
            <a:ext cx="79390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defRPr/>
            </a:pPr>
            <a:r>
              <a:rPr lang="en-US" altLang="en-US" i="1" dirty="0">
                <a:solidFill>
                  <a:schemeClr val="accent6">
                    <a:lumMod val="50000"/>
                    <a:lumOff val="50000"/>
                  </a:schemeClr>
                </a:solidFill>
              </a:rPr>
              <a:t>Notice the effect of race being African American. </a:t>
            </a:r>
          </a:p>
          <a:p>
            <a:pPr marL="285750" indent="-285750">
              <a:buFont typeface="Wingdings" pitchFamily="2" charset="2"/>
              <a:buChar char="ü"/>
              <a:defRPr/>
            </a:pPr>
            <a:r>
              <a:rPr lang="en-US" altLang="en-US" i="1" dirty="0">
                <a:solidFill>
                  <a:schemeClr val="accent6">
                    <a:lumMod val="50000"/>
                    <a:lumOff val="50000"/>
                  </a:schemeClr>
                </a:solidFill>
              </a:rPr>
              <a:t>It would be not appropriate to assume differential treatment based on race because it could be very well due to environmental, genetic or other factors that we have not even measured here.</a:t>
            </a:r>
          </a:p>
        </p:txBody>
      </p:sp>
      <p:pic>
        <p:nvPicPr>
          <p:cNvPr id="38916" name="Picture 1">
            <a:extLst>
              <a:ext uri="{FF2B5EF4-FFF2-40B4-BE49-F238E27FC236}">
                <a16:creationId xmlns:a16="http://schemas.microsoft.com/office/drawing/2014/main" id="{09D49A71-548C-1644-B853-8EEA61FEF2F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23825" y="2049463"/>
            <a:ext cx="4151313" cy="319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2">
            <a:extLst>
              <a:ext uri="{FF2B5EF4-FFF2-40B4-BE49-F238E27FC236}">
                <a16:creationId xmlns:a16="http://schemas.microsoft.com/office/drawing/2014/main" id="{2CEC461D-CDA3-AE40-92E8-2CE652B43FD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275138" y="2141538"/>
            <a:ext cx="3811587" cy="310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Picture 3">
            <a:extLst>
              <a:ext uri="{FF2B5EF4-FFF2-40B4-BE49-F238E27FC236}">
                <a16:creationId xmlns:a16="http://schemas.microsoft.com/office/drawing/2014/main" id="{1A8D28C1-2851-9649-9DCA-836212EE8688}"/>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786688" y="2960688"/>
            <a:ext cx="1219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a:extLst>
              <a:ext uri="{FF2B5EF4-FFF2-40B4-BE49-F238E27FC236}">
                <a16:creationId xmlns:a16="http://schemas.microsoft.com/office/drawing/2014/main" id="{8C1F8DB9-D278-684E-9C0D-9837DF598DCD}"/>
              </a:ext>
            </a:extLst>
          </p:cNvPr>
          <p:cNvSpPr>
            <a:spLocks noGrp="1" noChangeArrowheads="1"/>
          </p:cNvSpPr>
          <p:nvPr>
            <p:ph type="title"/>
          </p:nvPr>
        </p:nvSpPr>
        <p:spPr>
          <a:xfrm>
            <a:off x="457200" y="274638"/>
            <a:ext cx="7478713" cy="1817687"/>
          </a:xfrm>
        </p:spPr>
        <p:txBody>
          <a:bodyPr/>
          <a:lstStyle/>
          <a:p>
            <a:r>
              <a:rPr lang="en-US" altLang="en-US" b="1">
                <a:solidFill>
                  <a:srgbClr val="EA313A"/>
                </a:solidFill>
              </a:rPr>
              <a:t>Diagnosis Impact on Readmission </a:t>
            </a:r>
            <a:br>
              <a:rPr lang="en-US" altLang="en-US"/>
            </a:br>
            <a:endParaRPr lang="en-US" altLang="en-US"/>
          </a:p>
        </p:txBody>
      </p:sp>
      <p:pic>
        <p:nvPicPr>
          <p:cNvPr id="40962" name="Picture 1">
            <a:extLst>
              <a:ext uri="{FF2B5EF4-FFF2-40B4-BE49-F238E27FC236}">
                <a16:creationId xmlns:a16="http://schemas.microsoft.com/office/drawing/2014/main" id="{8A6280B7-40E4-F048-AC6F-CBDB56C7936E}"/>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09550" y="1508125"/>
            <a:ext cx="3236913"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3" name="Picture 3">
            <a:extLst>
              <a:ext uri="{FF2B5EF4-FFF2-40B4-BE49-F238E27FC236}">
                <a16:creationId xmlns:a16="http://schemas.microsoft.com/office/drawing/2014/main" id="{566B475E-ADD6-584F-8006-B50876111B7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446463" y="1508125"/>
            <a:ext cx="3490912" cy="279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4" name="Picture 5">
            <a:extLst>
              <a:ext uri="{FF2B5EF4-FFF2-40B4-BE49-F238E27FC236}">
                <a16:creationId xmlns:a16="http://schemas.microsoft.com/office/drawing/2014/main" id="{B15791C4-26FF-EE4C-B4E6-C39A212ECD96}"/>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28600" y="4102100"/>
            <a:ext cx="3446463" cy="248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1BE95C29-7E89-E44E-8934-0B4396FBE370}"/>
              </a:ext>
            </a:extLst>
          </p:cNvPr>
          <p:cNvSpPr txBox="1"/>
          <p:nvPr/>
        </p:nvSpPr>
        <p:spPr>
          <a:xfrm>
            <a:off x="4046538" y="4629150"/>
            <a:ext cx="3371850" cy="1477963"/>
          </a:xfrm>
          <a:prstGeom prst="rect">
            <a:avLst/>
          </a:prstGeom>
          <a:noFill/>
        </p:spPr>
        <p:txBody>
          <a:bodyPr>
            <a:spAutoFit/>
          </a:bodyPr>
          <a:lstStyle/>
          <a:p>
            <a:pPr marL="285750" indent="-285750">
              <a:buFont typeface="Wingdings" pitchFamily="2" charset="2"/>
              <a:buChar char="ü"/>
              <a:defRPr/>
            </a:pPr>
            <a:r>
              <a:rPr lang="en-US" i="1" dirty="0">
                <a:solidFill>
                  <a:schemeClr val="accent5">
                    <a:lumMod val="50000"/>
                    <a:lumOff val="50000"/>
                  </a:schemeClr>
                </a:solidFill>
              </a:rPr>
              <a:t>The distribution is skewed </a:t>
            </a:r>
          </a:p>
          <a:p>
            <a:pPr marL="285750" indent="-285750">
              <a:buFont typeface="Wingdings" pitchFamily="2" charset="2"/>
              <a:buChar char="ü"/>
              <a:defRPr/>
            </a:pPr>
            <a:r>
              <a:rPr lang="en-US" i="1" dirty="0">
                <a:solidFill>
                  <a:schemeClr val="accent5">
                    <a:lumMod val="50000"/>
                    <a:lumOff val="50000"/>
                  </a:schemeClr>
                </a:solidFill>
              </a:rPr>
              <a:t>Other, Circulatory, Genitourinary, Respiratory diseases are associated high Readmission Rates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a:extLst>
              <a:ext uri="{FF2B5EF4-FFF2-40B4-BE49-F238E27FC236}">
                <a16:creationId xmlns:a16="http://schemas.microsoft.com/office/drawing/2014/main" id="{1D922B1F-7969-8E40-B06E-EE5D62255F79}"/>
              </a:ext>
            </a:extLst>
          </p:cNvPr>
          <p:cNvSpPr>
            <a:spLocks noGrp="1" noChangeArrowheads="1"/>
          </p:cNvSpPr>
          <p:nvPr>
            <p:ph type="title"/>
          </p:nvPr>
        </p:nvSpPr>
        <p:spPr>
          <a:xfrm>
            <a:off x="206375" y="-250825"/>
            <a:ext cx="7748588" cy="2011363"/>
          </a:xfrm>
        </p:spPr>
        <p:txBody>
          <a:bodyPr/>
          <a:lstStyle/>
          <a:p>
            <a:r>
              <a:rPr lang="en-US" altLang="en-US" b="1">
                <a:solidFill>
                  <a:srgbClr val="EA313A"/>
                </a:solidFill>
              </a:rPr>
              <a:t>EDA on Comorbidities</a:t>
            </a:r>
            <a:br>
              <a:rPr lang="en-US" altLang="en-US"/>
            </a:br>
            <a:endParaRPr lang="en-US" altLang="en-US"/>
          </a:p>
        </p:txBody>
      </p:sp>
      <p:sp>
        <p:nvSpPr>
          <p:cNvPr id="40962" name="TextBox 7">
            <a:extLst>
              <a:ext uri="{FF2B5EF4-FFF2-40B4-BE49-F238E27FC236}">
                <a16:creationId xmlns:a16="http://schemas.microsoft.com/office/drawing/2014/main" id="{42B593B0-2728-3943-97F3-037FD3861D74}"/>
              </a:ext>
            </a:extLst>
          </p:cNvPr>
          <p:cNvSpPr txBox="1">
            <a:spLocks noChangeArrowheads="1"/>
          </p:cNvSpPr>
          <p:nvPr/>
        </p:nvSpPr>
        <p:spPr bwMode="auto">
          <a:xfrm>
            <a:off x="4275138" y="4022725"/>
            <a:ext cx="4719637" cy="270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2400">
                <a:solidFill>
                  <a:schemeClr val="bg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bg1"/>
                </a:solidFill>
                <a:latin typeface="Arial" panose="020B0604020202020204" pitchFamily="34" charset="0"/>
                <a:ea typeface="MS PGothic" panose="020B0600070205080204" pitchFamily="34" charset="-128"/>
              </a:defRPr>
            </a:lvl2pPr>
            <a:lvl3pPr marL="1143000" indent="-228600">
              <a:spcBef>
                <a:spcPct val="20000"/>
              </a:spcBef>
              <a:buChar char="•"/>
              <a:defRPr>
                <a:solidFill>
                  <a:schemeClr val="bg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9pPr>
          </a:lstStyle>
          <a:p>
            <a:pPr marL="0" indent="0">
              <a:spcBef>
                <a:spcPct val="0"/>
              </a:spcBef>
              <a:buFontTx/>
              <a:buNone/>
              <a:defRPr/>
            </a:pPr>
            <a:endParaRPr lang="en-US" altLang="en-US" sz="1800" dirty="0">
              <a:solidFill>
                <a:schemeClr val="accent6">
                  <a:lumMod val="75000"/>
                  <a:lumOff val="25000"/>
                </a:schemeClr>
              </a:solidFill>
            </a:endParaRPr>
          </a:p>
          <a:p>
            <a:pPr marL="0" indent="0">
              <a:spcBef>
                <a:spcPct val="0"/>
              </a:spcBef>
              <a:buFontTx/>
              <a:buNone/>
              <a:defRPr/>
            </a:pPr>
            <a:r>
              <a:rPr lang="en-US" altLang="en-US" sz="1800" dirty="0">
                <a:solidFill>
                  <a:schemeClr val="accent6">
                    <a:lumMod val="75000"/>
                    <a:lumOff val="25000"/>
                  </a:schemeClr>
                </a:solidFill>
              </a:rPr>
              <a:t>Which Comorbidities affect Readmission?</a:t>
            </a:r>
          </a:p>
          <a:p>
            <a:pPr marL="0" indent="0">
              <a:spcBef>
                <a:spcPct val="0"/>
              </a:spcBef>
              <a:buFontTx/>
              <a:buNone/>
              <a:defRPr/>
            </a:pPr>
            <a:endParaRPr lang="en-US" altLang="en-US" sz="800" dirty="0">
              <a:solidFill>
                <a:schemeClr val="accent6">
                  <a:lumMod val="75000"/>
                  <a:lumOff val="25000"/>
                </a:schemeClr>
              </a:solidFill>
            </a:endParaRPr>
          </a:p>
          <a:p>
            <a:pPr>
              <a:spcBef>
                <a:spcPct val="0"/>
              </a:spcBef>
              <a:buFont typeface="Wingdings" pitchFamily="2" charset="2"/>
              <a:buChar char="q"/>
              <a:defRPr/>
            </a:pPr>
            <a:r>
              <a:rPr lang="en-US" altLang="en-US" sz="1800" dirty="0">
                <a:solidFill>
                  <a:schemeClr val="accent6">
                    <a:lumMod val="75000"/>
                    <a:lumOff val="25000"/>
                  </a:schemeClr>
                </a:solidFill>
              </a:rPr>
              <a:t>Diabetes and Musculoskeletal</a:t>
            </a:r>
          </a:p>
          <a:p>
            <a:pPr>
              <a:spcBef>
                <a:spcPct val="0"/>
              </a:spcBef>
              <a:buFont typeface="Wingdings" pitchFamily="2" charset="2"/>
              <a:buChar char="q"/>
              <a:defRPr/>
            </a:pPr>
            <a:r>
              <a:rPr lang="en-US" altLang="en-US" sz="1800" dirty="0">
                <a:solidFill>
                  <a:schemeClr val="accent6">
                    <a:lumMod val="75000"/>
                    <a:lumOff val="25000"/>
                  </a:schemeClr>
                </a:solidFill>
              </a:rPr>
              <a:t>Neoplasm and Musculoskeletal</a:t>
            </a:r>
          </a:p>
          <a:p>
            <a:pPr>
              <a:spcBef>
                <a:spcPct val="0"/>
              </a:spcBef>
              <a:buFont typeface="Wingdings" pitchFamily="2" charset="2"/>
              <a:buChar char="q"/>
              <a:defRPr/>
            </a:pPr>
            <a:r>
              <a:rPr lang="en-US" altLang="en-US" sz="1800" dirty="0">
                <a:solidFill>
                  <a:schemeClr val="accent6">
                    <a:lumMod val="75000"/>
                    <a:lumOff val="25000"/>
                  </a:schemeClr>
                </a:solidFill>
              </a:rPr>
              <a:t>Neoplasm and Injury</a:t>
            </a:r>
          </a:p>
          <a:p>
            <a:pPr>
              <a:spcBef>
                <a:spcPct val="0"/>
              </a:spcBef>
              <a:buFont typeface="Wingdings" pitchFamily="2" charset="2"/>
              <a:buChar char="q"/>
              <a:defRPr/>
            </a:pPr>
            <a:r>
              <a:rPr lang="en-US" altLang="en-US" sz="1800" dirty="0">
                <a:solidFill>
                  <a:schemeClr val="accent6">
                    <a:lumMod val="75000"/>
                    <a:lumOff val="25000"/>
                  </a:schemeClr>
                </a:solidFill>
              </a:rPr>
              <a:t>Diabetes and Injury</a:t>
            </a:r>
          </a:p>
          <a:p>
            <a:pPr>
              <a:spcBef>
                <a:spcPct val="0"/>
              </a:spcBef>
              <a:buFont typeface="Wingdings" pitchFamily="2" charset="2"/>
              <a:buChar char="q"/>
              <a:defRPr/>
            </a:pPr>
            <a:r>
              <a:rPr lang="en-US" altLang="en-US" sz="1800" dirty="0">
                <a:solidFill>
                  <a:schemeClr val="accent6">
                    <a:lumMod val="75000"/>
                    <a:lumOff val="25000"/>
                  </a:schemeClr>
                </a:solidFill>
              </a:rPr>
              <a:t>Respiratory and Injury</a:t>
            </a:r>
          </a:p>
          <a:p>
            <a:pPr>
              <a:spcBef>
                <a:spcPct val="0"/>
              </a:spcBef>
              <a:defRPr/>
            </a:pPr>
            <a:endParaRPr lang="en-US" altLang="en-US" sz="1800" dirty="0">
              <a:solidFill>
                <a:schemeClr val="accent6">
                  <a:lumMod val="75000"/>
                  <a:lumOff val="25000"/>
                </a:schemeClr>
              </a:solidFill>
            </a:endParaRPr>
          </a:p>
          <a:p>
            <a:pPr>
              <a:spcBef>
                <a:spcPct val="0"/>
              </a:spcBef>
              <a:defRPr/>
            </a:pPr>
            <a:endParaRPr lang="en-US" altLang="en-US" sz="1800" dirty="0">
              <a:solidFill>
                <a:schemeClr val="accent6">
                  <a:lumMod val="75000"/>
                  <a:lumOff val="25000"/>
                </a:schemeClr>
              </a:solidFill>
            </a:endParaRPr>
          </a:p>
        </p:txBody>
      </p:sp>
      <p:pic>
        <p:nvPicPr>
          <p:cNvPr id="41987" name="Picture 2">
            <a:extLst>
              <a:ext uri="{FF2B5EF4-FFF2-40B4-BE49-F238E27FC236}">
                <a16:creationId xmlns:a16="http://schemas.microsoft.com/office/drawing/2014/main" id="{620F2D54-7010-394C-AF07-4FE8549BA366}"/>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38113" y="950913"/>
            <a:ext cx="3638550" cy="281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8" name="Picture 3">
            <a:extLst>
              <a:ext uri="{FF2B5EF4-FFF2-40B4-BE49-F238E27FC236}">
                <a16:creationId xmlns:a16="http://schemas.microsoft.com/office/drawing/2014/main" id="{4C9ABCE0-FE3A-2547-B879-0EE401D3817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938588" y="1006475"/>
            <a:ext cx="3856037" cy="281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Picture 4">
            <a:extLst>
              <a:ext uri="{FF2B5EF4-FFF2-40B4-BE49-F238E27FC236}">
                <a16:creationId xmlns:a16="http://schemas.microsoft.com/office/drawing/2014/main" id="{8808B514-C5F4-6B47-972C-6E327342FA3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39700" y="3768725"/>
            <a:ext cx="3859213"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a:extLst>
              <a:ext uri="{FF2B5EF4-FFF2-40B4-BE49-F238E27FC236}">
                <a16:creationId xmlns:a16="http://schemas.microsoft.com/office/drawing/2014/main" id="{7889665F-F896-FA49-BC74-2E53685C03C2}"/>
              </a:ext>
            </a:extLst>
          </p:cNvPr>
          <p:cNvSpPr>
            <a:spLocks noGrp="1" noChangeArrowheads="1"/>
          </p:cNvSpPr>
          <p:nvPr>
            <p:ph type="title"/>
          </p:nvPr>
        </p:nvSpPr>
        <p:spPr>
          <a:xfrm>
            <a:off x="457200" y="274638"/>
            <a:ext cx="8520113" cy="2860675"/>
          </a:xfrm>
        </p:spPr>
        <p:txBody>
          <a:bodyPr/>
          <a:lstStyle/>
          <a:p>
            <a:r>
              <a:rPr lang="en-US" altLang="en-US" b="1">
                <a:solidFill>
                  <a:srgbClr val="EA313A"/>
                </a:solidFill>
              </a:rPr>
              <a:t>Impact of Time Spent in Hospital on Readmission</a:t>
            </a:r>
            <a:br>
              <a:rPr lang="en-US" altLang="en-US"/>
            </a:br>
            <a:br>
              <a:rPr lang="en-US" altLang="en-US"/>
            </a:br>
            <a:endParaRPr lang="en-US" altLang="en-US"/>
          </a:p>
        </p:txBody>
      </p:sp>
      <p:sp>
        <p:nvSpPr>
          <p:cNvPr id="54277" name="TextBox 7">
            <a:extLst>
              <a:ext uri="{FF2B5EF4-FFF2-40B4-BE49-F238E27FC236}">
                <a16:creationId xmlns:a16="http://schemas.microsoft.com/office/drawing/2014/main" id="{8850CC53-34BB-384D-9327-C8F82E0ECCE9}"/>
              </a:ext>
            </a:extLst>
          </p:cNvPr>
          <p:cNvSpPr txBox="1">
            <a:spLocks noChangeArrowheads="1"/>
          </p:cNvSpPr>
          <p:nvPr/>
        </p:nvSpPr>
        <p:spPr bwMode="auto">
          <a:xfrm>
            <a:off x="211138" y="4540250"/>
            <a:ext cx="32766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buFont typeface="Wingdings" pitchFamily="2" charset="2"/>
              <a:buChar char="ü"/>
              <a:defRPr/>
            </a:pPr>
            <a:r>
              <a:rPr lang="en-US" sz="1400" i="1" dirty="0">
                <a:solidFill>
                  <a:schemeClr val="accent6">
                    <a:lumMod val="50000"/>
                    <a:lumOff val="50000"/>
                  </a:schemeClr>
                </a:solidFill>
              </a:rPr>
              <a:t>The higher the time they spend in hospital, the low risk of readmission</a:t>
            </a:r>
          </a:p>
          <a:p>
            <a:pPr>
              <a:buFont typeface="Wingdings" pitchFamily="2" charset="2"/>
              <a:buChar char="ü"/>
              <a:defRPr/>
            </a:pPr>
            <a:r>
              <a:rPr lang="en-US" sz="1400" i="1" dirty="0">
                <a:solidFill>
                  <a:schemeClr val="accent6">
                    <a:lumMod val="50000"/>
                    <a:lumOff val="50000"/>
                  </a:schemeClr>
                </a:solidFill>
              </a:rPr>
              <a:t>Could there be interaction with Admission Source/Discharge Summary? For a hospital manager, this means that patients who are likely to stay longer and then get discharged to another unit, are highly likely to get readmitted.</a:t>
            </a:r>
            <a:endParaRPr lang="en-US" altLang="en-US" sz="1400" i="1" dirty="0">
              <a:solidFill>
                <a:schemeClr val="accent6">
                  <a:lumMod val="50000"/>
                  <a:lumOff val="50000"/>
                </a:schemeClr>
              </a:solidFill>
            </a:endParaRPr>
          </a:p>
        </p:txBody>
      </p:sp>
      <p:pic>
        <p:nvPicPr>
          <p:cNvPr id="43011" name="Picture 1">
            <a:extLst>
              <a:ext uri="{FF2B5EF4-FFF2-40B4-BE49-F238E27FC236}">
                <a16:creationId xmlns:a16="http://schemas.microsoft.com/office/drawing/2014/main" id="{546381AB-4461-4C41-9754-90D618560B43}"/>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11138" y="2365375"/>
            <a:ext cx="32766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2" name="Picture 3">
            <a:extLst>
              <a:ext uri="{FF2B5EF4-FFF2-40B4-BE49-F238E27FC236}">
                <a16:creationId xmlns:a16="http://schemas.microsoft.com/office/drawing/2014/main" id="{5AA5ADB2-95B3-6644-B50A-3F5ABF3BDD6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868738" y="2228850"/>
            <a:ext cx="5108575" cy="390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Default Design">
  <a:themeElements>
    <a:clrScheme name="Scissor">
      <a:dk1>
        <a:srgbClr val="171717"/>
      </a:dk1>
      <a:lt1>
        <a:srgbClr val="171717"/>
      </a:lt1>
      <a:dk2>
        <a:srgbClr val="171717"/>
      </a:dk2>
      <a:lt2>
        <a:srgbClr val="171717"/>
      </a:lt2>
      <a:accent1>
        <a:srgbClr val="EA313A"/>
      </a:accent1>
      <a:accent2>
        <a:srgbClr val="C0131C"/>
      </a:accent2>
      <a:accent3>
        <a:srgbClr val="F28388"/>
      </a:accent3>
      <a:accent4>
        <a:srgbClr val="E7E7E7"/>
      </a:accent4>
      <a:accent5>
        <a:srgbClr val="231F20"/>
      </a:accent5>
      <a:accent6>
        <a:srgbClr val="000000"/>
      </a:accent6>
      <a:hlink>
        <a:srgbClr val="FF0000"/>
      </a:hlink>
      <a:folHlink>
        <a:srgbClr val="C000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E2FAD"/>
        </a:dk1>
        <a:lt1>
          <a:srgbClr val="FFFFFF"/>
        </a:lt1>
        <a:dk2>
          <a:srgbClr val="0E2FAD"/>
        </a:dk2>
        <a:lt2>
          <a:srgbClr val="B3CCE6"/>
        </a:lt2>
        <a:accent1>
          <a:srgbClr val="7FD7FC"/>
        </a:accent1>
        <a:accent2>
          <a:srgbClr val="6BA7F8"/>
        </a:accent2>
        <a:accent3>
          <a:srgbClr val="FFFFFF"/>
        </a:accent3>
        <a:accent4>
          <a:srgbClr val="0A2793"/>
        </a:accent4>
        <a:accent5>
          <a:srgbClr val="C0E8FD"/>
        </a:accent5>
        <a:accent6>
          <a:srgbClr val="6097E1"/>
        </a:accent6>
        <a:hlink>
          <a:srgbClr val="FFAB57"/>
        </a:hlink>
        <a:folHlink>
          <a:srgbClr val="007B7E"/>
        </a:folHlink>
      </a:clrScheme>
      <a:clrMap bg1="lt1" tx1="dk1" bg2="lt2" tx2="dk2" accent1="accent1" accent2="accent2" accent3="accent3" accent4="accent4" accent5="accent5" accent6="accent6" hlink="hlink" folHlink="folHlink"/>
    </a:extraClrScheme>
    <a:extraClrScheme>
      <a:clrScheme name="Default Design 14">
        <a:dk1>
          <a:srgbClr val="0E2FAD"/>
        </a:dk1>
        <a:lt1>
          <a:srgbClr val="FFFFFF"/>
        </a:lt1>
        <a:dk2>
          <a:srgbClr val="0E2FAD"/>
        </a:dk2>
        <a:lt2>
          <a:srgbClr val="B3CCE6"/>
        </a:lt2>
        <a:accent1>
          <a:srgbClr val="7FD7FC"/>
        </a:accent1>
        <a:accent2>
          <a:srgbClr val="6BA7F8"/>
        </a:accent2>
        <a:accent3>
          <a:srgbClr val="FFFFFF"/>
        </a:accent3>
        <a:accent4>
          <a:srgbClr val="0A2793"/>
        </a:accent4>
        <a:accent5>
          <a:srgbClr val="C0E8FD"/>
        </a:accent5>
        <a:accent6>
          <a:srgbClr val="6097E1"/>
        </a:accent6>
        <a:hlink>
          <a:srgbClr val="FF9D3B"/>
        </a:hlink>
        <a:folHlink>
          <a:srgbClr val="007B7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{9DA83D40-7122-A64E-A96B-8D4905DFCD16}tf10001119</Template>
  <TotalTime>10265</TotalTime>
  <Words>1180</Words>
  <Application>Microsoft Macintosh PowerPoint</Application>
  <PresentationFormat>On-screen Show (4:3)</PresentationFormat>
  <Paragraphs>106</Paragraphs>
  <Slides>26</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MS PGothic</vt:lpstr>
      <vt:lpstr>Wingdings</vt:lpstr>
      <vt:lpstr>Default Design</vt:lpstr>
      <vt:lpstr>Diabetes Readmission </vt:lpstr>
      <vt:lpstr>Readmission</vt:lpstr>
      <vt:lpstr>Assumptions and Limitation</vt:lpstr>
      <vt:lpstr>Exploratory Data Analysis</vt:lpstr>
      <vt:lpstr>Gender &amp; Age Impact on Readmission</vt:lpstr>
      <vt:lpstr>Effect of Race &amp; Gender on Readmission</vt:lpstr>
      <vt:lpstr>Diagnosis Impact on Readmission  </vt:lpstr>
      <vt:lpstr>EDA on Comorbidities </vt:lpstr>
      <vt:lpstr>Impact of Time Spent in Hospital on Readmission  </vt:lpstr>
      <vt:lpstr>Admission Source and Type Vs Time in Hospital  </vt:lpstr>
      <vt:lpstr>Causality Analysis </vt:lpstr>
      <vt:lpstr>Effect of Discharge Summary on Readmission</vt:lpstr>
      <vt:lpstr>Effect of Number of Medications on Readmission</vt:lpstr>
      <vt:lpstr>Effect of Number of Medications on Readmission</vt:lpstr>
      <vt:lpstr>Effect of Number of Diabetic Medications on Readmission</vt:lpstr>
      <vt:lpstr>Emergency Impact on Readmission</vt:lpstr>
      <vt:lpstr>Correlation of numeric variables on Readmission</vt:lpstr>
      <vt:lpstr>Effect of OUT &amp; IN Patient Count on Readmission</vt:lpstr>
      <vt:lpstr>Effect of Number of Diagnosis on Readmission</vt:lpstr>
      <vt:lpstr>Effect of Maximum Glucose Serum on Readmission</vt:lpstr>
      <vt:lpstr>Effect of A1CResult on Readmission</vt:lpstr>
      <vt:lpstr>Effect of Metformin on Readmission</vt:lpstr>
      <vt:lpstr>Effect of Change on Readmission</vt:lpstr>
      <vt:lpstr>Effect of Diabetes Medicine on Readmission</vt:lpstr>
      <vt:lpstr>Proposed Improvements to Data</vt:lpstr>
      <vt:lpstr>PowerPoint Presentation</vt:lpstr>
    </vt:vector>
  </TitlesOfParts>
  <Company>Clearly Presented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Diabetic PowerPoint Template</dc:title>
  <dc:creator>Presentation Magazine</dc:creator>
  <cp:lastModifiedBy>Anupriya Thirumurthy</cp:lastModifiedBy>
  <cp:revision>236</cp:revision>
  <cp:lastPrinted>2019-01-31T22:42:41Z</cp:lastPrinted>
  <dcterms:created xsi:type="dcterms:W3CDTF">2009-11-03T13:35:13Z</dcterms:created>
  <dcterms:modified xsi:type="dcterms:W3CDTF">2019-08-29T03:42:20Z</dcterms:modified>
</cp:coreProperties>
</file>